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docProps/custom.xml" ContentType="application/vnd.openxmlformats-officedocument.custom-propertie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Default Extension="emf" ContentType="image/x-emf"/>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sldIdLst>
    <p:sldId id="256" r:id="rId2"/>
    <p:sldId id="257" r:id="rId3"/>
    <p:sldId id="269" r:id="rId4"/>
    <p:sldId id="267" r:id="rId5"/>
    <p:sldId id="258" r:id="rId6"/>
    <p:sldId id="290" r:id="rId7"/>
    <p:sldId id="295" r:id="rId8"/>
    <p:sldId id="304" r:id="rId9"/>
    <p:sldId id="306" r:id="rId10"/>
    <p:sldId id="322" r:id="rId11"/>
    <p:sldId id="287" r:id="rId12"/>
    <p:sldId id="284" r:id="rId13"/>
    <p:sldId id="264" r:id="rId14"/>
    <p:sldId id="326" r:id="rId15"/>
    <p:sldId id="320" r:id="rId16"/>
    <p:sldId id="272" r:id="rId17"/>
    <p:sldId id="281" r:id="rId18"/>
    <p:sldId id="280" r:id="rId19"/>
    <p:sldId id="271" r:id="rId20"/>
    <p:sldId id="270" r:id="rId21"/>
    <p:sldId id="276" r:id="rId22"/>
    <p:sldId id="323" r:id="rId23"/>
    <p:sldId id="308" r:id="rId24"/>
    <p:sldId id="311" r:id="rId25"/>
    <p:sldId id="310" r:id="rId26"/>
    <p:sldId id="312" r:id="rId27"/>
    <p:sldId id="314" r:id="rId28"/>
    <p:sldId id="321" r:id="rId29"/>
    <p:sldId id="282" r:id="rId30"/>
    <p:sldId id="325" r:id="rId31"/>
    <p:sldId id="327" r:id="rId32"/>
  </p:sldIdLst>
  <p:sldSz cx="9144000" cy="6858000" type="screen4x3"/>
  <p:notesSz cx="6858000" cy="9144000"/>
  <p:defaultTextStyle>
    <a:defPPr>
      <a:defRPr lang="en-US"/>
    </a:defPPr>
    <a:lvl1pPr algn="l" defTabSz="912813" rtl="0" fontAlgn="base">
      <a:spcBef>
        <a:spcPct val="0"/>
      </a:spcBef>
      <a:spcAft>
        <a:spcPct val="0"/>
      </a:spcAft>
      <a:defRPr kern="1200">
        <a:solidFill>
          <a:schemeClr val="tx1"/>
        </a:solidFill>
        <a:latin typeface="Arial" charset="0"/>
        <a:ea typeface="+mn-ea"/>
        <a:cs typeface="Arial" charset="0"/>
      </a:defRPr>
    </a:lvl1pPr>
    <a:lvl2pPr marL="455613" indent="1588" algn="l" defTabSz="912813" rtl="0" fontAlgn="base">
      <a:spcBef>
        <a:spcPct val="0"/>
      </a:spcBef>
      <a:spcAft>
        <a:spcPct val="0"/>
      </a:spcAft>
      <a:defRPr kern="1200">
        <a:solidFill>
          <a:schemeClr val="tx1"/>
        </a:solidFill>
        <a:latin typeface="Arial" charset="0"/>
        <a:ea typeface="+mn-ea"/>
        <a:cs typeface="Arial" charset="0"/>
      </a:defRPr>
    </a:lvl2pPr>
    <a:lvl3pPr marL="912813" indent="1588" algn="l" defTabSz="912813" rtl="0" fontAlgn="base">
      <a:spcBef>
        <a:spcPct val="0"/>
      </a:spcBef>
      <a:spcAft>
        <a:spcPct val="0"/>
      </a:spcAft>
      <a:defRPr kern="1200">
        <a:solidFill>
          <a:schemeClr val="tx1"/>
        </a:solidFill>
        <a:latin typeface="Arial" charset="0"/>
        <a:ea typeface="+mn-ea"/>
        <a:cs typeface="Arial" charset="0"/>
      </a:defRPr>
    </a:lvl3pPr>
    <a:lvl4pPr marL="1370013" indent="1588" algn="l" defTabSz="912813" rtl="0" fontAlgn="base">
      <a:spcBef>
        <a:spcPct val="0"/>
      </a:spcBef>
      <a:spcAft>
        <a:spcPct val="0"/>
      </a:spcAft>
      <a:defRPr kern="1200">
        <a:solidFill>
          <a:schemeClr val="tx1"/>
        </a:solidFill>
        <a:latin typeface="Arial" charset="0"/>
        <a:ea typeface="+mn-ea"/>
        <a:cs typeface="Arial" charset="0"/>
      </a:defRPr>
    </a:lvl4pPr>
    <a:lvl5pPr marL="1827213" indent="1588" algn="l" defTabSz="912813"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vertBarState="maximized">
    <p:restoredLeft sz="25407" autoAdjust="0"/>
    <p:restoredTop sz="82333" autoAdjust="0"/>
  </p:normalViewPr>
  <p:slideViewPr>
    <p:cSldViewPr>
      <p:cViewPr>
        <p:scale>
          <a:sx n="70" d="100"/>
          <a:sy n="70" d="100"/>
        </p:scale>
        <p:origin x="-894" y="2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oleObject" Target="file:///E:\UCF\Spring%202011\EEL4915L\CDR\Charts%20and%20Graphs.xls"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a:pPr>
            <a:r>
              <a:rPr lang="en-US" dirty="0" smtClean="0"/>
              <a:t>Power/Hours</a:t>
            </a:r>
            <a:r>
              <a:rPr lang="en-US" baseline="0" dirty="0" smtClean="0"/>
              <a:t> </a:t>
            </a:r>
            <a:r>
              <a:rPr lang="en-US" baseline="0" dirty="0"/>
              <a:t>of </a:t>
            </a:r>
            <a:r>
              <a:rPr lang="en-US" baseline="0" dirty="0" smtClean="0"/>
              <a:t>Sunlight</a:t>
            </a:r>
            <a:endParaRPr lang="en-US" dirty="0"/>
          </a:p>
        </c:rich>
      </c:tx>
      <c:layout/>
    </c:title>
    <c:plotArea>
      <c:layout/>
      <c:lineChart>
        <c:grouping val="standard"/>
        <c:ser>
          <c:idx val="0"/>
          <c:order val="0"/>
          <c:tx>
            <c:v>Monocrystalline</c:v>
          </c:tx>
          <c:cat>
            <c:numRef>
              <c:f>Solar!$A$2:$A$7</c:f>
              <c:numCache>
                <c:formatCode>General</c:formatCode>
                <c:ptCount val="6"/>
                <c:pt idx="0">
                  <c:v>0</c:v>
                </c:pt>
                <c:pt idx="1">
                  <c:v>1</c:v>
                </c:pt>
                <c:pt idx="2">
                  <c:v>2</c:v>
                </c:pt>
                <c:pt idx="3">
                  <c:v>3</c:v>
                </c:pt>
                <c:pt idx="4">
                  <c:v>4</c:v>
                </c:pt>
                <c:pt idx="5">
                  <c:v>5</c:v>
                </c:pt>
              </c:numCache>
            </c:numRef>
          </c:cat>
          <c:val>
            <c:numRef>
              <c:f>Solar!$B$2:$B$7</c:f>
              <c:numCache>
                <c:formatCode>General</c:formatCode>
                <c:ptCount val="6"/>
                <c:pt idx="0">
                  <c:v>0</c:v>
                </c:pt>
                <c:pt idx="1">
                  <c:v>0.25</c:v>
                </c:pt>
                <c:pt idx="2">
                  <c:v>0.5</c:v>
                </c:pt>
                <c:pt idx="3">
                  <c:v>0.750000000000003</c:v>
                </c:pt>
                <c:pt idx="4">
                  <c:v>1</c:v>
                </c:pt>
                <c:pt idx="5">
                  <c:v>1.25</c:v>
                </c:pt>
              </c:numCache>
            </c:numRef>
          </c:val>
        </c:ser>
        <c:ser>
          <c:idx val="1"/>
          <c:order val="1"/>
          <c:tx>
            <c:v>Polycrystalline</c:v>
          </c:tx>
          <c:cat>
            <c:numRef>
              <c:f>Solar!$A$2:$A$7</c:f>
              <c:numCache>
                <c:formatCode>General</c:formatCode>
                <c:ptCount val="6"/>
                <c:pt idx="0">
                  <c:v>0</c:v>
                </c:pt>
                <c:pt idx="1">
                  <c:v>1</c:v>
                </c:pt>
                <c:pt idx="2">
                  <c:v>2</c:v>
                </c:pt>
                <c:pt idx="3">
                  <c:v>3</c:v>
                </c:pt>
                <c:pt idx="4">
                  <c:v>4</c:v>
                </c:pt>
                <c:pt idx="5">
                  <c:v>5</c:v>
                </c:pt>
              </c:numCache>
            </c:numRef>
          </c:cat>
          <c:val>
            <c:numRef>
              <c:f>Solar!$C$2:$C$7</c:f>
              <c:numCache>
                <c:formatCode>General</c:formatCode>
                <c:ptCount val="6"/>
                <c:pt idx="0">
                  <c:v>0</c:v>
                </c:pt>
                <c:pt idx="1">
                  <c:v>0.20400000000000001</c:v>
                </c:pt>
                <c:pt idx="2">
                  <c:v>0.40800000000000008</c:v>
                </c:pt>
                <c:pt idx="3">
                  <c:v>0.61200000000000065</c:v>
                </c:pt>
                <c:pt idx="4">
                  <c:v>0.81599999999999995</c:v>
                </c:pt>
                <c:pt idx="5">
                  <c:v>1.02</c:v>
                </c:pt>
              </c:numCache>
            </c:numRef>
          </c:val>
        </c:ser>
        <c:ser>
          <c:idx val="2"/>
          <c:order val="2"/>
          <c:tx>
            <c:v>Thin-Film</c:v>
          </c:tx>
          <c:cat>
            <c:numRef>
              <c:f>Solar!$A$2:$A$7</c:f>
              <c:numCache>
                <c:formatCode>General</c:formatCode>
                <c:ptCount val="6"/>
                <c:pt idx="0">
                  <c:v>0</c:v>
                </c:pt>
                <c:pt idx="1">
                  <c:v>1</c:v>
                </c:pt>
                <c:pt idx="2">
                  <c:v>2</c:v>
                </c:pt>
                <c:pt idx="3">
                  <c:v>3</c:v>
                </c:pt>
                <c:pt idx="4">
                  <c:v>4</c:v>
                </c:pt>
                <c:pt idx="5">
                  <c:v>5</c:v>
                </c:pt>
              </c:numCache>
            </c:numRef>
          </c:cat>
          <c:val>
            <c:numRef>
              <c:f>Solar!$D$2:$D$7</c:f>
              <c:numCache>
                <c:formatCode>General</c:formatCode>
                <c:ptCount val="6"/>
                <c:pt idx="0">
                  <c:v>0</c:v>
                </c:pt>
                <c:pt idx="1">
                  <c:v>9.5000000000000182E-2</c:v>
                </c:pt>
                <c:pt idx="2">
                  <c:v>0.19000000000000017</c:v>
                </c:pt>
                <c:pt idx="3">
                  <c:v>0.28500000000000031</c:v>
                </c:pt>
                <c:pt idx="4">
                  <c:v>0.38000000000000161</c:v>
                </c:pt>
                <c:pt idx="5">
                  <c:v>0.47500000000000031</c:v>
                </c:pt>
              </c:numCache>
            </c:numRef>
          </c:val>
        </c:ser>
        <c:marker val="1"/>
        <c:axId val="56594432"/>
        <c:axId val="56596352"/>
      </c:lineChart>
      <c:catAx>
        <c:axId val="56594432"/>
        <c:scaling>
          <c:orientation val="minMax"/>
        </c:scaling>
        <c:axPos val="b"/>
        <c:minorGridlines/>
        <c:title>
          <c:tx>
            <c:rich>
              <a:bodyPr/>
              <a:lstStyle/>
              <a:p>
                <a:pPr>
                  <a:defRPr sz="1200"/>
                </a:pPr>
                <a:r>
                  <a:rPr lang="en-US" sz="1200" dirty="0"/>
                  <a:t>Hours</a:t>
                </a:r>
                <a:r>
                  <a:rPr lang="en-US" sz="1200" baseline="0" dirty="0"/>
                  <a:t> of Sunlight</a:t>
                </a:r>
                <a:endParaRPr lang="en-US" sz="1200" dirty="0"/>
              </a:p>
            </c:rich>
          </c:tx>
          <c:layout/>
        </c:title>
        <c:numFmt formatCode="General" sourceLinked="1"/>
        <c:majorTickMark val="none"/>
        <c:tickLblPos val="nextTo"/>
        <c:crossAx val="56596352"/>
        <c:crosses val="autoZero"/>
        <c:auto val="1"/>
        <c:lblAlgn val="ctr"/>
        <c:lblOffset val="100"/>
      </c:catAx>
      <c:valAx>
        <c:axId val="56596352"/>
        <c:scaling>
          <c:orientation val="minMax"/>
        </c:scaling>
        <c:axPos val="l"/>
        <c:majorGridlines/>
        <c:title>
          <c:tx>
            <c:rich>
              <a:bodyPr/>
              <a:lstStyle/>
              <a:p>
                <a:pPr>
                  <a:defRPr/>
                </a:pPr>
                <a:r>
                  <a:rPr lang="en-US" sz="1200" dirty="0" smtClean="0"/>
                  <a:t>Power (kWh/m</a:t>
                </a:r>
                <a:r>
                  <a:rPr lang="en-US" sz="1200" baseline="30000" dirty="0" smtClean="0"/>
                  <a:t>2</a:t>
                </a:r>
                <a:r>
                  <a:rPr lang="en-US" sz="1200" b="1" i="0" u="none" strike="noStrike" baseline="0" dirty="0" smtClean="0"/>
                  <a:t>)</a:t>
                </a:r>
                <a:endParaRPr lang="en-US" sz="1200" baseline="30000" dirty="0"/>
              </a:p>
            </c:rich>
          </c:tx>
          <c:layout/>
        </c:title>
        <c:numFmt formatCode="General" sourceLinked="1"/>
        <c:tickLblPos val="nextTo"/>
        <c:crossAx val="56594432"/>
        <c:crosses val="autoZero"/>
        <c:crossBetween val="between"/>
      </c:valAx>
    </c:plotArea>
    <c:legend>
      <c:legendPos val="r"/>
      <c:layout/>
    </c:legend>
    <c:plotVisOnly val="1"/>
    <c:dispBlanksAs val="gap"/>
  </c:chart>
  <c:externalData r:id="rId1"/>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defTabSz="914400"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defTabSz="914400" fontAlgn="auto">
              <a:spcBef>
                <a:spcPts val="0"/>
              </a:spcBef>
              <a:spcAft>
                <a:spcPts val="0"/>
              </a:spcAft>
              <a:defRPr sz="1200" smtClean="0">
                <a:latin typeface="+mn-lt"/>
                <a:cs typeface="+mn-cs"/>
              </a:defRPr>
            </a:lvl1pPr>
          </a:lstStyle>
          <a:p>
            <a:pPr>
              <a:defRPr/>
            </a:pPr>
            <a:fld id="{036254BC-CD90-44C7-AD41-6C1BC8F49D10}" type="datetimeFigureOut">
              <a:rPr lang="en-US"/>
              <a:pPr>
                <a:defRPr/>
              </a:pPr>
              <a:t>4/20/2011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defTabSz="914400"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defTabSz="914400" fontAlgn="auto">
              <a:spcBef>
                <a:spcPts val="0"/>
              </a:spcBef>
              <a:spcAft>
                <a:spcPts val="0"/>
              </a:spcAft>
              <a:defRPr sz="1200" smtClean="0">
                <a:latin typeface="+mn-lt"/>
                <a:cs typeface="+mn-cs"/>
              </a:defRPr>
            </a:lvl1pPr>
          </a:lstStyle>
          <a:p>
            <a:pPr>
              <a:defRPr/>
            </a:pPr>
            <a:fld id="{2E3D17B8-B637-426E-8DD7-D653AEFC056C}"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defTabSz="912813" rtl="0" fontAlgn="base">
      <a:spcBef>
        <a:spcPct val="30000"/>
      </a:spcBef>
      <a:spcAft>
        <a:spcPct val="0"/>
      </a:spcAft>
      <a:defRPr sz="1200" kern="1200">
        <a:solidFill>
          <a:schemeClr val="tx1"/>
        </a:solidFill>
        <a:latin typeface="+mn-lt"/>
        <a:ea typeface="+mn-ea"/>
        <a:cs typeface="+mn-cs"/>
      </a:defRPr>
    </a:lvl1pPr>
    <a:lvl2pPr marL="455613" algn="l" defTabSz="912813" rtl="0" fontAlgn="base">
      <a:spcBef>
        <a:spcPct val="30000"/>
      </a:spcBef>
      <a:spcAft>
        <a:spcPct val="0"/>
      </a:spcAft>
      <a:defRPr sz="1200" kern="1200">
        <a:solidFill>
          <a:schemeClr val="tx1"/>
        </a:solidFill>
        <a:latin typeface="+mn-lt"/>
        <a:ea typeface="+mn-ea"/>
        <a:cs typeface="+mn-cs"/>
      </a:defRPr>
    </a:lvl2pPr>
    <a:lvl3pPr marL="912813" algn="l" defTabSz="912813" rtl="0" fontAlgn="base">
      <a:spcBef>
        <a:spcPct val="30000"/>
      </a:spcBef>
      <a:spcAft>
        <a:spcPct val="0"/>
      </a:spcAft>
      <a:defRPr sz="1200" kern="1200">
        <a:solidFill>
          <a:schemeClr val="tx1"/>
        </a:solidFill>
        <a:latin typeface="+mn-lt"/>
        <a:ea typeface="+mn-ea"/>
        <a:cs typeface="+mn-cs"/>
      </a:defRPr>
    </a:lvl3pPr>
    <a:lvl4pPr marL="1370013" algn="l" defTabSz="912813" rtl="0" fontAlgn="base">
      <a:spcBef>
        <a:spcPct val="30000"/>
      </a:spcBef>
      <a:spcAft>
        <a:spcPct val="0"/>
      </a:spcAft>
      <a:defRPr sz="1200" kern="1200">
        <a:solidFill>
          <a:schemeClr val="tx1"/>
        </a:solidFill>
        <a:latin typeface="+mn-lt"/>
        <a:ea typeface="+mn-ea"/>
        <a:cs typeface="+mn-cs"/>
      </a:defRPr>
    </a:lvl4pPr>
    <a:lvl5pPr marL="1827213" algn="l" defTabSz="912813"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2E3D17B8-B637-426E-8DD7-D653AEFC056C}" type="slidenum">
              <a:rPr lang="en-US" smtClean="0"/>
              <a:pPr>
                <a:defRPr/>
              </a:pPr>
              <a:t>7</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Slide Image Placeholder 1"/>
          <p:cNvSpPr>
            <a:spLocks noGrp="1" noRot="1" noChangeAspect="1"/>
          </p:cNvSpPr>
          <p:nvPr>
            <p:ph type="sldImg"/>
          </p:nvPr>
        </p:nvSpPr>
        <p:spPr bwMode="auto">
          <a:noFill/>
          <a:ln>
            <a:solidFill>
              <a:srgbClr val="000000"/>
            </a:solidFill>
            <a:miter lim="800000"/>
            <a:headEnd/>
            <a:tailEnd/>
          </a:ln>
        </p:spPr>
      </p:sp>
      <p:sp>
        <p:nvSpPr>
          <p:cNvPr id="6553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  A couple of small DC/DC step down power converters were designed for the vehicle.  A 12VDC/5VDC buck converter was designed to provide power to all the temperature sensors throughout the vehicle and a 12/3.3 buck converter is used for the microcontroller A/D inputs.  We selected to use switching regulators for these in order to decrease heat and improve efficiency at a medium cost increase.</a:t>
            </a:r>
          </a:p>
        </p:txBody>
      </p:sp>
      <p:sp>
        <p:nvSpPr>
          <p:cNvPr id="6553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defTabSz="912813" fontAlgn="base">
              <a:spcBef>
                <a:spcPct val="0"/>
              </a:spcBef>
              <a:spcAft>
                <a:spcPct val="0"/>
              </a:spcAft>
            </a:pPr>
            <a:fld id="{90B56E35-5E37-497B-B6E6-BC02FB3294CE}" type="slidenum">
              <a:rPr lang="en-US">
                <a:cs typeface="Arial" charset="0"/>
              </a:rPr>
              <a:pPr defTabSz="912813" fontAlgn="base">
                <a:spcBef>
                  <a:spcPct val="0"/>
                </a:spcBef>
                <a:spcAft>
                  <a:spcPct val="0"/>
                </a:spcAft>
              </a:pPr>
              <a:t>19</a:t>
            </a:fld>
            <a:endParaRPr lang="en-US">
              <a:cs typeface="Arial"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Slide Image Placeholder 1"/>
          <p:cNvSpPr>
            <a:spLocks noGrp="1" noRot="1" noChangeAspect="1"/>
          </p:cNvSpPr>
          <p:nvPr>
            <p:ph type="sldImg"/>
          </p:nvPr>
        </p:nvSpPr>
        <p:spPr bwMode="auto">
          <a:noFill/>
          <a:ln>
            <a:solidFill>
              <a:srgbClr val="000000"/>
            </a:solidFill>
            <a:miter lim="800000"/>
            <a:headEnd/>
            <a:tailEnd/>
          </a:ln>
        </p:spPr>
      </p:sp>
      <p:sp>
        <p:nvSpPr>
          <p:cNvPr id="6758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  The LM2596 Simple switcher step down power converter was selected for its 4% tolerance and 150kHz switching frequency.  The additional inductor and capacitor components were selected using the provided datasheet</a:t>
            </a:r>
          </a:p>
        </p:txBody>
      </p:sp>
      <p:sp>
        <p:nvSpPr>
          <p:cNvPr id="6758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defTabSz="912813" fontAlgn="base">
              <a:spcBef>
                <a:spcPct val="0"/>
              </a:spcBef>
              <a:spcAft>
                <a:spcPct val="0"/>
              </a:spcAft>
            </a:pPr>
            <a:fld id="{7A579008-E8F1-479D-86AC-A7F7A50E9DC9}" type="slidenum">
              <a:rPr lang="en-US">
                <a:cs typeface="Arial" charset="0"/>
              </a:rPr>
              <a:pPr defTabSz="912813" fontAlgn="base">
                <a:spcBef>
                  <a:spcPct val="0"/>
                </a:spcBef>
                <a:spcAft>
                  <a:spcPct val="0"/>
                </a:spcAft>
              </a:pPr>
              <a:t>20</a:t>
            </a:fld>
            <a:endParaRPr lang="en-US">
              <a:cs typeface="Arial"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Slide Image Placeholder 1"/>
          <p:cNvSpPr>
            <a:spLocks noGrp="1" noRot="1" noChangeAspect="1"/>
          </p:cNvSpPr>
          <p:nvPr>
            <p:ph type="sldImg"/>
          </p:nvPr>
        </p:nvSpPr>
        <p:spPr bwMode="auto">
          <a:noFill/>
          <a:ln>
            <a:solidFill>
              <a:srgbClr val="000000"/>
            </a:solidFill>
            <a:miter lim="800000"/>
            <a:headEnd/>
            <a:tailEnd/>
          </a:ln>
        </p:spPr>
      </p:sp>
      <p:sp>
        <p:nvSpPr>
          <p:cNvPr id="6349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  Here you can see the overall AC/DC-DC/DC power conversion block diagram where 120VAC is being taken in from the wall outlet and interfacing with the 1500W Elcon battery charger.  This charger provides 144VDC at 8 amps to the main battery pack and then connections to the 300W HWZ DC/DC converter.  12VDC at 25 amps is then delivered to the 12V auxiliary battery.</a:t>
            </a:r>
          </a:p>
        </p:txBody>
      </p:sp>
      <p:sp>
        <p:nvSpPr>
          <p:cNvPr id="6349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defTabSz="912813" fontAlgn="base">
              <a:spcBef>
                <a:spcPct val="0"/>
              </a:spcBef>
              <a:spcAft>
                <a:spcPct val="0"/>
              </a:spcAft>
            </a:pPr>
            <a:fld id="{47D78A21-0697-4241-A5D4-BC0094DCB373}" type="slidenum">
              <a:rPr lang="en-US">
                <a:cs typeface="Arial" charset="0"/>
              </a:rPr>
              <a:pPr defTabSz="912813" fontAlgn="base">
                <a:spcBef>
                  <a:spcPct val="0"/>
                </a:spcBef>
                <a:spcAft>
                  <a:spcPct val="0"/>
                </a:spcAft>
              </a:pPr>
              <a:t>21</a:t>
            </a:fld>
            <a:endParaRPr lang="en-US">
              <a:cs typeface="Arial"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Slide Image Placeholder 1"/>
          <p:cNvSpPr>
            <a:spLocks noGrp="1" noRot="1" noChangeAspect="1"/>
          </p:cNvSpPr>
          <p:nvPr>
            <p:ph type="sldImg"/>
          </p:nvPr>
        </p:nvSpPr>
        <p:spPr bwMode="auto">
          <a:noFill/>
          <a:ln>
            <a:solidFill>
              <a:srgbClr val="000000"/>
            </a:solidFill>
            <a:miter lim="800000"/>
            <a:headEnd/>
            <a:tailEnd/>
          </a:ln>
        </p:spPr>
      </p:sp>
      <p:sp>
        <p:nvSpPr>
          <p:cNvPr id="6349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  Here you can see the overall AC/DC-DC/DC power conversion block diagram where 120VAC is being taken in from the wall outlet and interfacing with the 1500W Elcon battery charger.  This charger provides 144VDC at 8 amps to the main battery pack and then connections to the 300W HWZ DC/DC converter.  12VDC at 25 amps is then delivered to the 12V auxiliary battery.</a:t>
            </a:r>
          </a:p>
        </p:txBody>
      </p:sp>
      <p:sp>
        <p:nvSpPr>
          <p:cNvPr id="6349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defTabSz="912813" fontAlgn="base">
              <a:spcBef>
                <a:spcPct val="0"/>
              </a:spcBef>
              <a:spcAft>
                <a:spcPct val="0"/>
              </a:spcAft>
            </a:pPr>
            <a:fld id="{47D78A21-0697-4241-A5D4-BC0094DCB373}" type="slidenum">
              <a:rPr lang="en-US">
                <a:cs typeface="Arial" charset="0"/>
              </a:rPr>
              <a:pPr defTabSz="912813" fontAlgn="base">
                <a:spcBef>
                  <a:spcPct val="0"/>
                </a:spcBef>
                <a:spcAft>
                  <a:spcPct val="0"/>
                </a:spcAft>
              </a:pPr>
              <a:t>22</a:t>
            </a:fld>
            <a:endParaRPr lang="en-US">
              <a:cs typeface="Arial"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Slide Image Placeholder 1"/>
          <p:cNvSpPr>
            <a:spLocks noGrp="1" noRot="1" noChangeAspect="1"/>
          </p:cNvSpPr>
          <p:nvPr>
            <p:ph type="sldImg"/>
          </p:nvPr>
        </p:nvSpPr>
        <p:spPr bwMode="auto">
          <a:noFill/>
          <a:ln>
            <a:solidFill>
              <a:srgbClr val="000000"/>
            </a:solidFill>
            <a:miter lim="800000"/>
            <a:headEnd/>
            <a:tailEnd/>
          </a:ln>
        </p:spPr>
      </p:sp>
      <p:sp>
        <p:nvSpPr>
          <p:cNvPr id="69634" name="Notes Placeholder 2"/>
          <p:cNvSpPr>
            <a:spLocks noGrp="1"/>
          </p:cNvSpPr>
          <p:nvPr>
            <p:ph type="body" idx="1"/>
          </p:nvPr>
        </p:nvSpPr>
        <p:spPr bwMode="auto">
          <a:noFill/>
        </p:spPr>
        <p:txBody>
          <a:bodyPr wrap="square" numCol="1" anchor="t" anchorCtr="0" compatLnSpc="1">
            <a:prstTxWarp prst="textNoShape">
              <a:avLst/>
            </a:prstTxWarp>
          </a:bodyPr>
          <a:lstStyle/>
          <a:p>
            <a:pPr marL="0" lvl="2">
              <a:spcBef>
                <a:spcPct val="0"/>
              </a:spcBef>
            </a:pPr>
            <a:r>
              <a:rPr lang="en-US" smtClean="0"/>
              <a:t>Will process efficiency data and set “Economy Mode” as needed independent of user input</a:t>
            </a:r>
          </a:p>
          <a:p>
            <a:pPr>
              <a:spcBef>
                <a:spcPct val="0"/>
              </a:spcBef>
            </a:pPr>
            <a:endParaRPr lang="en-US" smtClean="0"/>
          </a:p>
        </p:txBody>
      </p:sp>
      <p:sp>
        <p:nvSpPr>
          <p:cNvPr id="6963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defTabSz="912813" fontAlgn="base">
              <a:spcBef>
                <a:spcPct val="0"/>
              </a:spcBef>
              <a:spcAft>
                <a:spcPct val="0"/>
              </a:spcAft>
            </a:pPr>
            <a:fld id="{3B9D596D-5901-47C1-8F69-7715AA67DD27}" type="slidenum">
              <a:rPr lang="en-US">
                <a:cs typeface="Arial" charset="0"/>
              </a:rPr>
              <a:pPr defTabSz="912813" fontAlgn="base">
                <a:spcBef>
                  <a:spcPct val="0"/>
                </a:spcBef>
                <a:spcAft>
                  <a:spcPct val="0"/>
                </a:spcAft>
              </a:pPr>
              <a:t>23</a:t>
            </a:fld>
            <a:endParaRPr lang="en-US">
              <a:cs typeface="Arial"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Slide Image Placeholder 1"/>
          <p:cNvSpPr>
            <a:spLocks noGrp="1" noRot="1" noChangeAspect="1"/>
          </p:cNvSpPr>
          <p:nvPr>
            <p:ph type="sldImg"/>
          </p:nvPr>
        </p:nvSpPr>
        <p:spPr bwMode="auto">
          <a:noFill/>
          <a:ln>
            <a:solidFill>
              <a:srgbClr val="000000"/>
            </a:solidFill>
            <a:miter lim="800000"/>
            <a:headEnd/>
            <a:tailEnd/>
          </a:ln>
        </p:spPr>
      </p:sp>
      <p:sp>
        <p:nvSpPr>
          <p:cNvPr id="7782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Here is the overall bill of materials for the car conversion with a total budget of 7,116 dollars.</a:t>
            </a:r>
          </a:p>
        </p:txBody>
      </p:sp>
      <p:sp>
        <p:nvSpPr>
          <p:cNvPr id="7782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defTabSz="912813" fontAlgn="base">
              <a:spcBef>
                <a:spcPct val="0"/>
              </a:spcBef>
              <a:spcAft>
                <a:spcPct val="0"/>
              </a:spcAft>
            </a:pPr>
            <a:fld id="{C561824E-AEA2-4573-AF43-2042B327F0C0}" type="slidenum">
              <a:rPr lang="en-US">
                <a:cs typeface="Arial" charset="0"/>
              </a:rPr>
              <a:pPr defTabSz="912813" fontAlgn="base">
                <a:spcBef>
                  <a:spcPct val="0"/>
                </a:spcBef>
                <a:spcAft>
                  <a:spcPct val="0"/>
                </a:spcAft>
              </a:pPr>
              <a:t>28</a:t>
            </a:fld>
            <a:endParaRPr lang="en-US">
              <a:cs typeface="Arial"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Slide Image Placeholder 1"/>
          <p:cNvSpPr>
            <a:spLocks noGrp="1" noRot="1" noChangeAspect="1"/>
          </p:cNvSpPr>
          <p:nvPr>
            <p:ph type="sldImg"/>
          </p:nvPr>
        </p:nvSpPr>
        <p:spPr bwMode="auto">
          <a:noFill/>
          <a:ln>
            <a:solidFill>
              <a:srgbClr val="000000"/>
            </a:solidFill>
            <a:miter lim="800000"/>
            <a:headEnd/>
            <a:tailEnd/>
          </a:ln>
        </p:spPr>
      </p:sp>
      <p:sp>
        <p:nvSpPr>
          <p:cNvPr id="7987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Our current project status is at 95% research, 75% design, 10% prototype and 5% testing.</a:t>
            </a:r>
          </a:p>
        </p:txBody>
      </p:sp>
      <p:sp>
        <p:nvSpPr>
          <p:cNvPr id="7987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defTabSz="912813" fontAlgn="base">
              <a:spcBef>
                <a:spcPct val="0"/>
              </a:spcBef>
              <a:spcAft>
                <a:spcPct val="0"/>
              </a:spcAft>
            </a:pPr>
            <a:fld id="{B2E8F32A-7859-41F2-B6F1-1A084F5DAD64}" type="slidenum">
              <a:rPr lang="en-US">
                <a:cs typeface="Arial" charset="0"/>
              </a:rPr>
              <a:pPr defTabSz="912813" fontAlgn="base">
                <a:spcBef>
                  <a:spcPct val="0"/>
                </a:spcBef>
                <a:spcAft>
                  <a:spcPct val="0"/>
                </a:spcAft>
              </a:pPr>
              <a:t>29</a:t>
            </a:fld>
            <a:endParaRPr lang="en-US">
              <a:cs typeface="Arial"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Slide Image Placeholder 1"/>
          <p:cNvSpPr>
            <a:spLocks noGrp="1" noRot="1" noChangeAspect="1"/>
          </p:cNvSpPr>
          <p:nvPr>
            <p:ph type="sldImg"/>
          </p:nvPr>
        </p:nvSpPr>
        <p:spPr bwMode="auto">
          <a:noFill/>
          <a:ln>
            <a:solidFill>
              <a:srgbClr val="000000"/>
            </a:solidFill>
            <a:miter lim="800000"/>
            <a:headEnd/>
            <a:tailEnd/>
          </a:ln>
        </p:spPr>
      </p:sp>
      <p:sp>
        <p:nvSpPr>
          <p:cNvPr id="7987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Our current project status is at 95% research, 75% design, 10% prototype and 5% testing.</a:t>
            </a:r>
          </a:p>
        </p:txBody>
      </p:sp>
      <p:sp>
        <p:nvSpPr>
          <p:cNvPr id="7987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defTabSz="912813" fontAlgn="base">
              <a:spcBef>
                <a:spcPct val="0"/>
              </a:spcBef>
              <a:spcAft>
                <a:spcPct val="0"/>
              </a:spcAft>
            </a:pPr>
            <a:fld id="{B2E8F32A-7859-41F2-B6F1-1A084F5DAD64}" type="slidenum">
              <a:rPr lang="en-US">
                <a:cs typeface="Arial" charset="0"/>
              </a:rPr>
              <a:pPr defTabSz="912813" fontAlgn="base">
                <a:spcBef>
                  <a:spcPct val="0"/>
                </a:spcBef>
                <a:spcAft>
                  <a:spcPct val="0"/>
                </a:spcAft>
              </a:pPr>
              <a:t>30</a:t>
            </a:fld>
            <a:endParaRPr lang="en-US">
              <a:cs typeface="Arial"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Slide Image Placeholder 1"/>
          <p:cNvSpPr>
            <a:spLocks noGrp="1" noRot="1" noChangeAspect="1"/>
          </p:cNvSpPr>
          <p:nvPr>
            <p:ph type="sldImg"/>
          </p:nvPr>
        </p:nvSpPr>
        <p:spPr bwMode="auto">
          <a:noFill/>
          <a:ln>
            <a:solidFill>
              <a:srgbClr val="000000"/>
            </a:solidFill>
            <a:miter lim="800000"/>
            <a:headEnd/>
            <a:tailEnd/>
          </a:ln>
        </p:spPr>
      </p:sp>
      <p:sp>
        <p:nvSpPr>
          <p:cNvPr id="7987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Our current project status is at 95% research, 75% design, 10% prototype and 5% testing.</a:t>
            </a:r>
          </a:p>
        </p:txBody>
      </p:sp>
      <p:sp>
        <p:nvSpPr>
          <p:cNvPr id="7987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defTabSz="912813" fontAlgn="base">
              <a:spcBef>
                <a:spcPct val="0"/>
              </a:spcBef>
              <a:spcAft>
                <a:spcPct val="0"/>
              </a:spcAft>
            </a:pPr>
            <a:fld id="{B2E8F32A-7859-41F2-B6F1-1A084F5DAD64}" type="slidenum">
              <a:rPr lang="en-US">
                <a:cs typeface="Arial" charset="0"/>
              </a:rPr>
              <a:pPr defTabSz="912813" fontAlgn="base">
                <a:spcBef>
                  <a:spcPct val="0"/>
                </a:spcBef>
                <a:spcAft>
                  <a:spcPct val="0"/>
                </a:spcAft>
              </a:pPr>
              <a:t>31</a:t>
            </a:fld>
            <a:endParaRPr lang="en-US">
              <a:cs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Slide Image Placeholder 1"/>
          <p:cNvSpPr>
            <a:spLocks noGrp="1" noRot="1" noChangeAspect="1"/>
          </p:cNvSpPr>
          <p:nvPr>
            <p:ph type="sldImg"/>
          </p:nvPr>
        </p:nvSpPr>
        <p:spPr bwMode="auto">
          <a:noFill/>
          <a:ln>
            <a:solidFill>
              <a:srgbClr val="000000"/>
            </a:solidFill>
            <a:miter lim="800000"/>
            <a:headEnd/>
            <a:tailEnd/>
          </a:ln>
        </p:spPr>
      </p:sp>
      <p:sp>
        <p:nvSpPr>
          <p:cNvPr id="3481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b="1" smtClean="0"/>
              <a:t>Microchip PIC32 Microcontroller</a:t>
            </a:r>
            <a:r>
              <a:rPr lang="en-US" smtClean="0"/>
              <a:t> will be used to interface between all of the sensors </a:t>
            </a:r>
          </a:p>
          <a:p>
            <a:pPr>
              <a:spcBef>
                <a:spcPct val="0"/>
              </a:spcBef>
            </a:pPr>
            <a:r>
              <a:rPr lang="en-US" smtClean="0"/>
              <a:t>and provide motor control functions. Power calculation will be completed before passing </a:t>
            </a:r>
          </a:p>
          <a:p>
            <a:pPr>
              <a:spcBef>
                <a:spcPct val="0"/>
              </a:spcBef>
            </a:pPr>
            <a:r>
              <a:rPr lang="en-US" smtClean="0"/>
              <a:t>to other micro</a:t>
            </a:r>
          </a:p>
          <a:p>
            <a:pPr>
              <a:spcBef>
                <a:spcPct val="0"/>
              </a:spcBef>
            </a:pPr>
            <a:r>
              <a:rPr lang="en-US" smtClean="0"/>
              <a:t>16 </a:t>
            </a:r>
            <a:r>
              <a:rPr lang="en-US" b="1" smtClean="0"/>
              <a:t>digital temp sensor inputs</a:t>
            </a:r>
            <a:r>
              <a:rPr lang="en-US" smtClean="0"/>
              <a:t> will be interrupt driven </a:t>
            </a:r>
          </a:p>
          <a:p>
            <a:pPr>
              <a:spcBef>
                <a:spcPct val="0"/>
              </a:spcBef>
            </a:pPr>
            <a:r>
              <a:rPr lang="en-US" smtClean="0"/>
              <a:t>Ten </a:t>
            </a:r>
            <a:r>
              <a:rPr lang="en-US" b="1" smtClean="0"/>
              <a:t>10 Bit A/D </a:t>
            </a:r>
            <a:r>
              <a:rPr lang="en-US" smtClean="0"/>
              <a:t>inputs for voltage and current measurements</a:t>
            </a:r>
          </a:p>
          <a:p>
            <a:pPr>
              <a:spcBef>
                <a:spcPct val="0"/>
              </a:spcBef>
            </a:pPr>
            <a:r>
              <a:rPr lang="en-US" smtClean="0"/>
              <a:t>1 channel </a:t>
            </a:r>
            <a:r>
              <a:rPr lang="en-US" b="1" smtClean="0"/>
              <a:t>PWM output</a:t>
            </a:r>
            <a:r>
              <a:rPr lang="en-US" smtClean="0"/>
              <a:t> for controlling motor speed</a:t>
            </a:r>
          </a:p>
          <a:p>
            <a:pPr>
              <a:spcBef>
                <a:spcPct val="0"/>
              </a:spcBef>
            </a:pPr>
            <a:r>
              <a:rPr lang="en-US" smtClean="0"/>
              <a:t>Multiple </a:t>
            </a:r>
            <a:r>
              <a:rPr lang="en-US" b="1" smtClean="0"/>
              <a:t>digital outputs</a:t>
            </a:r>
            <a:r>
              <a:rPr lang="en-US" smtClean="0"/>
              <a:t> for controlling fans, solenoids ,etc. </a:t>
            </a:r>
          </a:p>
          <a:p>
            <a:pPr>
              <a:spcBef>
                <a:spcPct val="0"/>
              </a:spcBef>
            </a:pPr>
            <a:r>
              <a:rPr lang="en-US" smtClean="0"/>
              <a:t>They drive an interface IC that connects to MOSFETS transistors that switch 12 volt power</a:t>
            </a:r>
          </a:p>
          <a:p>
            <a:pPr>
              <a:spcBef>
                <a:spcPct val="0"/>
              </a:spcBef>
            </a:pPr>
            <a:r>
              <a:rPr lang="en-US" b="1" smtClean="0"/>
              <a:t>Digital inputs</a:t>
            </a:r>
            <a:r>
              <a:rPr lang="en-US" smtClean="0"/>
              <a:t> for motor RPM, Vehicle Speed sensor </a:t>
            </a:r>
          </a:p>
          <a:p>
            <a:pPr>
              <a:spcBef>
                <a:spcPct val="0"/>
              </a:spcBef>
            </a:pPr>
            <a:r>
              <a:rPr lang="en-US" b="1" smtClean="0"/>
              <a:t>Filtering and voltage</a:t>
            </a:r>
            <a:r>
              <a:rPr lang="en-US" smtClean="0"/>
              <a:t> regulators and convertors 2.5V REF, 3.3, 5 and 6 volt ref</a:t>
            </a:r>
          </a:p>
          <a:p>
            <a:pPr>
              <a:spcBef>
                <a:spcPct val="0"/>
              </a:spcBef>
            </a:pPr>
            <a:r>
              <a:rPr lang="en-US" b="1" smtClean="0"/>
              <a:t>Output DAC</a:t>
            </a:r>
            <a:r>
              <a:rPr lang="en-US" smtClean="0"/>
              <a:t> for controlling existing purchased  motor drive electronics</a:t>
            </a:r>
          </a:p>
          <a:p>
            <a:pPr>
              <a:spcBef>
                <a:spcPct val="0"/>
              </a:spcBef>
            </a:pPr>
            <a:r>
              <a:rPr lang="en-US" b="1" smtClean="0"/>
              <a:t>SPI Bus</a:t>
            </a:r>
            <a:r>
              <a:rPr lang="en-US" smtClean="0"/>
              <a:t> to communicate with Touch Screen Microcontroller</a:t>
            </a:r>
          </a:p>
          <a:p>
            <a:pPr>
              <a:spcBef>
                <a:spcPct val="0"/>
              </a:spcBef>
            </a:pPr>
            <a:r>
              <a:rPr lang="en-US" b="1" smtClean="0"/>
              <a:t>Debug ports</a:t>
            </a:r>
            <a:r>
              <a:rPr lang="en-US" smtClean="0"/>
              <a:t> for integration activities</a:t>
            </a:r>
          </a:p>
        </p:txBody>
      </p:sp>
      <p:sp>
        <p:nvSpPr>
          <p:cNvPr id="3481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defTabSz="912813" fontAlgn="base">
              <a:spcBef>
                <a:spcPct val="0"/>
              </a:spcBef>
              <a:spcAft>
                <a:spcPct val="0"/>
              </a:spcAft>
            </a:pPr>
            <a:fld id="{898781CF-C863-4AD5-BE46-0343ABC3BFFF}" type="slidenum">
              <a:rPr lang="en-US">
                <a:cs typeface="Arial" charset="0"/>
              </a:rPr>
              <a:pPr defTabSz="912813" fontAlgn="base">
                <a:spcBef>
                  <a:spcPct val="0"/>
                </a:spcBef>
                <a:spcAft>
                  <a:spcPct val="0"/>
                </a:spcAft>
              </a:pPr>
              <a:t>11</a:t>
            </a:fld>
            <a:endParaRPr lang="en-US">
              <a:cs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Slide Image Placeholder 1"/>
          <p:cNvSpPr>
            <a:spLocks noGrp="1" noRot="1" noChangeAspect="1"/>
          </p:cNvSpPr>
          <p:nvPr>
            <p:ph type="sldImg"/>
          </p:nvPr>
        </p:nvSpPr>
        <p:spPr bwMode="auto">
          <a:noFill/>
          <a:ln>
            <a:solidFill>
              <a:srgbClr val="000000"/>
            </a:solidFill>
            <a:miter lim="800000"/>
            <a:headEnd/>
            <a:tailEnd/>
          </a:ln>
        </p:spPr>
      </p:sp>
      <p:sp>
        <p:nvSpPr>
          <p:cNvPr id="3686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b="1" smtClean="0"/>
              <a:t>DC Motor Drive</a:t>
            </a:r>
            <a:r>
              <a:rPr lang="en-US" smtClean="0"/>
              <a:t> will require PWM switching of 144Vdc at up to 500 amps .</a:t>
            </a:r>
          </a:p>
          <a:p>
            <a:pPr>
              <a:spcBef>
                <a:spcPct val="0"/>
              </a:spcBef>
            </a:pPr>
            <a:r>
              <a:rPr lang="en-US" smtClean="0"/>
              <a:t> The PWM switching frequency will be around 15Khz. The Drive does not require a full H bridge </a:t>
            </a:r>
          </a:p>
          <a:p>
            <a:pPr>
              <a:spcBef>
                <a:spcPct val="0"/>
              </a:spcBef>
            </a:pPr>
            <a:r>
              <a:rPr lang="en-US" smtClean="0"/>
              <a:t>Design because the motor only has to rotate in one direction</a:t>
            </a:r>
          </a:p>
          <a:p>
            <a:pPr>
              <a:spcBef>
                <a:spcPct val="0"/>
              </a:spcBef>
            </a:pPr>
            <a:r>
              <a:rPr lang="en-US" b="1" smtClean="0"/>
              <a:t>Low side drive</a:t>
            </a:r>
            <a:r>
              <a:rPr lang="en-US" smtClean="0"/>
              <a:t> will be accomplished by an IXYS IXDN414Y high current switch. </a:t>
            </a:r>
          </a:p>
          <a:p>
            <a:pPr>
              <a:spcBef>
                <a:spcPct val="0"/>
              </a:spcBef>
            </a:pPr>
            <a:r>
              <a:rPr lang="en-US" smtClean="0"/>
              <a:t>It is capable of switch large amounts of capacitance at frequencies greater than 200kHz</a:t>
            </a:r>
          </a:p>
          <a:p>
            <a:pPr>
              <a:spcBef>
                <a:spcPct val="0"/>
              </a:spcBef>
            </a:pPr>
            <a:r>
              <a:rPr lang="en-US" b="1" smtClean="0"/>
              <a:t>Utilizes three IXYS IXGK320N60B3 IGBT’s</a:t>
            </a:r>
            <a:r>
              <a:rPr lang="en-US" smtClean="0"/>
              <a:t> connected in parallel to help distribute </a:t>
            </a:r>
          </a:p>
          <a:p>
            <a:pPr>
              <a:spcBef>
                <a:spcPct val="0"/>
              </a:spcBef>
            </a:pPr>
            <a:r>
              <a:rPr lang="en-US" smtClean="0"/>
              <a:t>power load.  The IGBT’s are 500V at  320A  each and can be switched at up to 25Khz </a:t>
            </a:r>
          </a:p>
          <a:p>
            <a:pPr>
              <a:spcBef>
                <a:spcPct val="0"/>
              </a:spcBef>
            </a:pPr>
            <a:r>
              <a:rPr lang="en-US" b="1" smtClean="0"/>
              <a:t>Motor will contain protection diode MURTA60060R</a:t>
            </a:r>
            <a:r>
              <a:rPr lang="en-US" smtClean="0"/>
              <a:t> across to limit the voltage </a:t>
            </a:r>
          </a:p>
          <a:p>
            <a:pPr>
              <a:spcBef>
                <a:spcPct val="0"/>
              </a:spcBef>
            </a:pPr>
            <a:r>
              <a:rPr lang="en-US" smtClean="0"/>
              <a:t>rise when IGBT’s are switched off</a:t>
            </a:r>
          </a:p>
          <a:p>
            <a:pPr>
              <a:spcBef>
                <a:spcPct val="0"/>
              </a:spcBef>
            </a:pPr>
            <a:r>
              <a:rPr lang="en-US" b="1" smtClean="0"/>
              <a:t>    AD629BRZ Analog device Difference amplifier</a:t>
            </a:r>
            <a:r>
              <a:rPr lang="en-US" smtClean="0"/>
              <a:t> with High common mode input </a:t>
            </a:r>
          </a:p>
          <a:p>
            <a:pPr>
              <a:spcBef>
                <a:spcPct val="0"/>
              </a:spcBef>
            </a:pPr>
            <a:r>
              <a:rPr lang="en-US" smtClean="0"/>
              <a:t>range up to 300Vdc for measuring motor voltage</a:t>
            </a:r>
          </a:p>
          <a:p>
            <a:pPr>
              <a:spcBef>
                <a:spcPct val="0"/>
              </a:spcBef>
            </a:pPr>
            <a:r>
              <a:rPr lang="en-US" b="1" smtClean="0"/>
              <a:t>Bulk capacitors</a:t>
            </a:r>
            <a:r>
              <a:rPr lang="en-US" smtClean="0"/>
              <a:t> will supply located close to motor to supply instantaneous </a:t>
            </a:r>
          </a:p>
          <a:p>
            <a:pPr>
              <a:spcBef>
                <a:spcPct val="0"/>
              </a:spcBef>
            </a:pPr>
            <a:r>
              <a:rPr lang="en-US" smtClean="0"/>
              <a:t>current during motor switching and low impedance sink for motor EMF because wires </a:t>
            </a:r>
          </a:p>
          <a:p>
            <a:pPr>
              <a:spcBef>
                <a:spcPct val="0"/>
              </a:spcBef>
            </a:pPr>
            <a:r>
              <a:rPr lang="en-US" smtClean="0"/>
              <a:t>coming from batteries will have some inductance.  This should help reduce EMI emissions</a:t>
            </a:r>
          </a:p>
          <a:p>
            <a:pPr>
              <a:spcBef>
                <a:spcPct val="0"/>
              </a:spcBef>
            </a:pPr>
            <a:r>
              <a:rPr lang="en-US" b="1" smtClean="0"/>
              <a:t>Current sensing</a:t>
            </a:r>
            <a:r>
              <a:rPr lang="en-US" smtClean="0"/>
              <a:t> will be accomplished by using and LT1111 amplifier that measures </a:t>
            </a:r>
          </a:p>
          <a:p>
            <a:pPr>
              <a:spcBef>
                <a:spcPct val="0"/>
              </a:spcBef>
            </a:pPr>
            <a:r>
              <a:rPr lang="en-US" smtClean="0"/>
              <a:t>the output of the F.W. Bell RSS-200-A Hall Effect sensor</a:t>
            </a:r>
          </a:p>
          <a:p>
            <a:pPr>
              <a:spcBef>
                <a:spcPct val="0"/>
              </a:spcBef>
            </a:pPr>
            <a:r>
              <a:rPr lang="en-US" smtClean="0"/>
              <a:t> </a:t>
            </a:r>
          </a:p>
          <a:p>
            <a:pPr>
              <a:spcBef>
                <a:spcPct val="0"/>
              </a:spcBef>
            </a:pPr>
            <a:endParaRPr lang="en-US" smtClean="0"/>
          </a:p>
        </p:txBody>
      </p:sp>
      <p:sp>
        <p:nvSpPr>
          <p:cNvPr id="3686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defTabSz="912813" fontAlgn="base">
              <a:spcBef>
                <a:spcPct val="0"/>
              </a:spcBef>
              <a:spcAft>
                <a:spcPct val="0"/>
              </a:spcAft>
            </a:pPr>
            <a:fld id="{5B713398-7439-45CB-BD3A-C22E6E9AB396}" type="slidenum">
              <a:rPr lang="en-US">
                <a:cs typeface="Arial" charset="0"/>
              </a:rPr>
              <a:pPr defTabSz="912813" fontAlgn="base">
                <a:spcBef>
                  <a:spcPct val="0"/>
                </a:spcBef>
                <a:spcAft>
                  <a:spcPct val="0"/>
                </a:spcAft>
              </a:pPr>
              <a:t>12</a:t>
            </a:fld>
            <a:endParaRPr lang="en-US">
              <a:cs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Slide Image Placeholder 1"/>
          <p:cNvSpPr>
            <a:spLocks noGrp="1" noRot="1" noChangeAspect="1"/>
          </p:cNvSpPr>
          <p:nvPr>
            <p:ph type="sldImg"/>
          </p:nvPr>
        </p:nvSpPr>
        <p:spPr bwMode="auto">
          <a:noFill/>
          <a:ln>
            <a:solidFill>
              <a:srgbClr val="000000"/>
            </a:solidFill>
            <a:miter lim="800000"/>
            <a:headEnd/>
            <a:tailEnd/>
          </a:ln>
        </p:spPr>
      </p:sp>
      <p:sp>
        <p:nvSpPr>
          <p:cNvPr id="3891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b="1" smtClean="0"/>
              <a:t>Preliminary Schematic of Sensor/ Motor Controller</a:t>
            </a:r>
            <a:r>
              <a:rPr lang="en-US" smtClean="0"/>
              <a:t>.  The circuit card is currently being</a:t>
            </a:r>
          </a:p>
          <a:p>
            <a:pPr>
              <a:spcBef>
                <a:spcPct val="0"/>
              </a:spcBef>
            </a:pPr>
            <a:r>
              <a:rPr lang="en-US" smtClean="0"/>
              <a:t>Updated to add filters, and new voltage regulators along with additional connectors for debug.</a:t>
            </a:r>
          </a:p>
          <a:p>
            <a:pPr>
              <a:spcBef>
                <a:spcPct val="0"/>
              </a:spcBef>
            </a:pPr>
            <a:endParaRPr lang="en-US" smtClean="0"/>
          </a:p>
        </p:txBody>
      </p:sp>
      <p:sp>
        <p:nvSpPr>
          <p:cNvPr id="3891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defTabSz="912813" fontAlgn="base">
              <a:spcBef>
                <a:spcPct val="0"/>
              </a:spcBef>
              <a:spcAft>
                <a:spcPct val="0"/>
              </a:spcAft>
            </a:pPr>
            <a:fld id="{EF3138B2-7A99-42E9-B2F4-96350E5C571B}" type="slidenum">
              <a:rPr lang="en-US">
                <a:cs typeface="Arial" charset="0"/>
              </a:rPr>
              <a:pPr defTabSz="912813" fontAlgn="base">
                <a:spcBef>
                  <a:spcPct val="0"/>
                </a:spcBef>
                <a:spcAft>
                  <a:spcPct val="0"/>
                </a:spcAft>
              </a:pPr>
              <a:t>13</a:t>
            </a:fld>
            <a:endParaRPr lang="en-US">
              <a:cs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Slide Image Placeholder 1"/>
          <p:cNvSpPr>
            <a:spLocks noGrp="1" noRot="1" noChangeAspect="1"/>
          </p:cNvSpPr>
          <p:nvPr>
            <p:ph type="sldImg"/>
          </p:nvPr>
        </p:nvSpPr>
        <p:spPr bwMode="auto">
          <a:noFill/>
          <a:ln>
            <a:solidFill>
              <a:srgbClr val="000000"/>
            </a:solidFill>
            <a:miter lim="800000"/>
            <a:headEnd/>
            <a:tailEnd/>
          </a:ln>
        </p:spPr>
      </p:sp>
      <p:sp>
        <p:nvSpPr>
          <p:cNvPr id="6349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smtClean="0"/>
          </a:p>
        </p:txBody>
      </p:sp>
      <p:sp>
        <p:nvSpPr>
          <p:cNvPr id="6349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defTabSz="912813" fontAlgn="base">
              <a:spcBef>
                <a:spcPct val="0"/>
              </a:spcBef>
              <a:spcAft>
                <a:spcPct val="0"/>
              </a:spcAft>
            </a:pPr>
            <a:fld id="{47D78A21-0697-4241-A5D4-BC0094DCB373}" type="slidenum">
              <a:rPr lang="en-US">
                <a:cs typeface="Arial" charset="0"/>
              </a:rPr>
              <a:pPr defTabSz="912813" fontAlgn="base">
                <a:spcBef>
                  <a:spcPct val="0"/>
                </a:spcBef>
                <a:spcAft>
                  <a:spcPct val="0"/>
                </a:spcAft>
              </a:pPr>
              <a:t>14</a:t>
            </a:fld>
            <a:endParaRPr lang="en-US">
              <a:cs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Slide Image Placeholder 1"/>
          <p:cNvSpPr>
            <a:spLocks noGrp="1" noRot="1" noChangeAspect="1"/>
          </p:cNvSpPr>
          <p:nvPr>
            <p:ph type="sldImg"/>
          </p:nvPr>
        </p:nvSpPr>
        <p:spPr bwMode="auto">
          <a:noFill/>
          <a:ln>
            <a:solidFill>
              <a:srgbClr val="000000"/>
            </a:solidFill>
            <a:miter lim="800000"/>
            <a:headEnd/>
            <a:tailEnd/>
          </a:ln>
        </p:spPr>
      </p:sp>
      <p:sp>
        <p:nvSpPr>
          <p:cNvPr id="4301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b="1" smtClean="0"/>
              <a:t>Potential Issues</a:t>
            </a:r>
            <a:endParaRPr lang="en-US" smtClean="0"/>
          </a:p>
          <a:p>
            <a:pPr>
              <a:spcBef>
                <a:spcPct val="0"/>
              </a:spcBef>
            </a:pPr>
            <a:r>
              <a:rPr lang="en-US" b="1" smtClean="0"/>
              <a:t>Noise </a:t>
            </a:r>
            <a:r>
              <a:rPr lang="en-US" smtClean="0"/>
              <a:t>The Large switching power  &gt;50Kwatts required to drive the motor is </a:t>
            </a:r>
          </a:p>
          <a:p>
            <a:pPr>
              <a:spcBef>
                <a:spcPct val="0"/>
              </a:spcBef>
            </a:pPr>
            <a:r>
              <a:rPr lang="en-US" smtClean="0"/>
              <a:t>anticipated to generate severe noise. The electronics on both circuit card assemblies</a:t>
            </a:r>
          </a:p>
          <a:p>
            <a:pPr>
              <a:spcBef>
                <a:spcPct val="0"/>
              </a:spcBef>
            </a:pPr>
            <a:r>
              <a:rPr lang="en-US" smtClean="0"/>
              <a:t>will have </a:t>
            </a:r>
            <a:r>
              <a:rPr lang="en-US" b="1" smtClean="0"/>
              <a:t>filtering</a:t>
            </a:r>
            <a:r>
              <a:rPr lang="en-US" smtClean="0"/>
              <a:t> to try and alleviate some of this noise but until the car is</a:t>
            </a:r>
          </a:p>
          <a:p>
            <a:pPr>
              <a:spcBef>
                <a:spcPct val="0"/>
              </a:spcBef>
            </a:pPr>
            <a:r>
              <a:rPr lang="en-US" smtClean="0"/>
              <a:t>assembled and operating the amount will have to be measured .</a:t>
            </a:r>
          </a:p>
          <a:p>
            <a:pPr>
              <a:spcBef>
                <a:spcPct val="0"/>
              </a:spcBef>
            </a:pPr>
            <a:r>
              <a:rPr lang="en-US" b="1" smtClean="0"/>
              <a:t>Temperature sensors will require impedance</a:t>
            </a:r>
            <a:r>
              <a:rPr lang="en-US" smtClean="0"/>
              <a:t> controlled wire with shields to help  reduce </a:t>
            </a:r>
          </a:p>
          <a:p>
            <a:pPr>
              <a:spcBef>
                <a:spcPct val="0"/>
              </a:spcBef>
            </a:pPr>
            <a:r>
              <a:rPr lang="en-US" smtClean="0"/>
              <a:t>EMI pickup </a:t>
            </a:r>
          </a:p>
          <a:p>
            <a:pPr>
              <a:spcBef>
                <a:spcPct val="0"/>
              </a:spcBef>
            </a:pPr>
            <a:r>
              <a:rPr lang="en-US" smtClean="0"/>
              <a:t> </a:t>
            </a:r>
            <a:r>
              <a:rPr lang="en-US" b="1" smtClean="0"/>
              <a:t>IGBT Power Dissipation</a:t>
            </a:r>
            <a:r>
              <a:rPr lang="en-US" smtClean="0"/>
              <a:t>-The IGBTs that have to handle up to 500 amps at 144 volts. The </a:t>
            </a:r>
          </a:p>
          <a:p>
            <a:pPr>
              <a:spcBef>
                <a:spcPct val="0"/>
              </a:spcBef>
            </a:pPr>
            <a:r>
              <a:rPr lang="en-US" smtClean="0"/>
              <a:t>50 watts of power </a:t>
            </a:r>
          </a:p>
          <a:p>
            <a:pPr>
              <a:spcBef>
                <a:spcPct val="0"/>
              </a:spcBef>
            </a:pPr>
            <a:r>
              <a:rPr lang="en-US" smtClean="0"/>
              <a:t>dissipation will require a good conduction path to the auto structure along with fans to handle </a:t>
            </a:r>
          </a:p>
          <a:p>
            <a:pPr>
              <a:spcBef>
                <a:spcPct val="0"/>
              </a:spcBef>
            </a:pPr>
            <a:r>
              <a:rPr lang="en-US" smtClean="0"/>
              <a:t>full power operation  </a:t>
            </a:r>
          </a:p>
          <a:p>
            <a:pPr>
              <a:spcBef>
                <a:spcPct val="0"/>
              </a:spcBef>
            </a:pPr>
            <a:r>
              <a:rPr lang="en-US" smtClean="0"/>
              <a:t> </a:t>
            </a:r>
            <a:r>
              <a:rPr lang="en-US" b="1" smtClean="0"/>
              <a:t>Purchased vs. Designed Motor Drive Electronics</a:t>
            </a:r>
            <a:r>
              <a:rPr lang="en-US" smtClean="0"/>
              <a:t>.  Tradeoff between using existing motor drive</a:t>
            </a:r>
          </a:p>
          <a:p>
            <a:pPr>
              <a:spcBef>
                <a:spcPct val="0"/>
              </a:spcBef>
            </a:pPr>
            <a:r>
              <a:rPr lang="en-US" smtClean="0"/>
              <a:t> electronics that the sponsor has purchased versus using our design will be determined after </a:t>
            </a:r>
          </a:p>
          <a:p>
            <a:pPr>
              <a:spcBef>
                <a:spcPct val="0"/>
              </a:spcBef>
            </a:pPr>
            <a:r>
              <a:rPr lang="en-US" smtClean="0"/>
              <a:t>the initial testing of the automobile. The most efficient design  one will be used.</a:t>
            </a:r>
          </a:p>
          <a:p>
            <a:pPr>
              <a:spcBef>
                <a:spcPct val="0"/>
              </a:spcBef>
            </a:pPr>
            <a:r>
              <a:rPr lang="en-US" b="1" smtClean="0"/>
              <a:t>Incorporate Voltage Pedal into Motor Drive Electronics with 3 modes of operation</a:t>
            </a:r>
            <a:endParaRPr lang="en-US" smtClean="0"/>
          </a:p>
          <a:p>
            <a:pPr>
              <a:spcBef>
                <a:spcPct val="0"/>
              </a:spcBef>
            </a:pPr>
            <a:r>
              <a:rPr lang="en-US" smtClean="0"/>
              <a:t>If we use existing motor drive electronics then incorporating the voltage pedal and controlling </a:t>
            </a:r>
          </a:p>
          <a:p>
            <a:pPr>
              <a:spcBef>
                <a:spcPct val="0"/>
              </a:spcBef>
            </a:pPr>
            <a:r>
              <a:rPr lang="en-US" smtClean="0"/>
              <a:t>the 3 modes of operation will be more difficult then using our own design. Will not be able </a:t>
            </a:r>
          </a:p>
          <a:p>
            <a:pPr>
              <a:spcBef>
                <a:spcPct val="0"/>
              </a:spcBef>
            </a:pPr>
            <a:r>
              <a:rPr lang="en-US" smtClean="0"/>
              <a:t>to determine finalize the design until after initial testing.</a:t>
            </a:r>
          </a:p>
          <a:p>
            <a:pPr>
              <a:spcBef>
                <a:spcPct val="0"/>
              </a:spcBef>
            </a:pPr>
            <a:r>
              <a:rPr lang="en-US" b="1" smtClean="0"/>
              <a:t>10 bit AD’s </a:t>
            </a:r>
            <a:r>
              <a:rPr lang="en-US" smtClean="0"/>
              <a:t>may not be enough resolution for the large dynamic range </a:t>
            </a:r>
          </a:p>
          <a:p>
            <a:pPr>
              <a:spcBef>
                <a:spcPct val="0"/>
              </a:spcBef>
            </a:pPr>
            <a:r>
              <a:rPr lang="en-US" smtClean="0"/>
              <a:t>of the motor and battery currents. There range is +/-500amps which results in around </a:t>
            </a:r>
          </a:p>
          <a:p>
            <a:pPr>
              <a:spcBef>
                <a:spcPct val="0"/>
              </a:spcBef>
            </a:pPr>
            <a:r>
              <a:rPr lang="en-US" smtClean="0"/>
              <a:t> 1 Amp resolution. May have to add an 12 bit A/D for better resolution</a:t>
            </a:r>
          </a:p>
          <a:p>
            <a:pPr>
              <a:spcBef>
                <a:spcPct val="0"/>
              </a:spcBef>
            </a:pPr>
            <a:r>
              <a:rPr lang="en-US" smtClean="0"/>
              <a:t> </a:t>
            </a:r>
          </a:p>
        </p:txBody>
      </p:sp>
      <p:sp>
        <p:nvSpPr>
          <p:cNvPr id="4301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defTabSz="912813" fontAlgn="base">
              <a:spcBef>
                <a:spcPct val="0"/>
              </a:spcBef>
              <a:spcAft>
                <a:spcPct val="0"/>
              </a:spcAft>
            </a:pPr>
            <a:fld id="{90128194-8444-4A42-B94A-1F9581056018}" type="slidenum">
              <a:rPr lang="en-US">
                <a:cs typeface="Arial" charset="0"/>
              </a:rPr>
              <a:pPr defTabSz="912813" fontAlgn="base">
                <a:spcBef>
                  <a:spcPct val="0"/>
                </a:spcBef>
                <a:spcAft>
                  <a:spcPct val="0"/>
                </a:spcAft>
              </a:pPr>
              <a:t>15</a:t>
            </a:fld>
            <a:endParaRPr lang="en-US">
              <a:cs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Slide Image Placeholder 1"/>
          <p:cNvSpPr>
            <a:spLocks noGrp="1" noRot="1" noChangeAspect="1"/>
          </p:cNvSpPr>
          <p:nvPr>
            <p:ph type="sldImg"/>
          </p:nvPr>
        </p:nvSpPr>
        <p:spPr bwMode="auto">
          <a:noFill/>
          <a:ln>
            <a:solidFill>
              <a:srgbClr val="000000"/>
            </a:solidFill>
            <a:miter lim="800000"/>
            <a:headEnd/>
            <a:tailEnd/>
          </a:ln>
        </p:spPr>
      </p:sp>
      <p:sp>
        <p:nvSpPr>
          <p:cNvPr id="4505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For thermal monitoring several temperature sensors will be placed throughout the vehicle, mainly on the batteries and microcontroller, where most of the heat will be generated.  There were three options of temperature sensors consisting of either analog, digital or one wire that we could possibly use.  The benefits of analog sensors would be the overall cost required, the one wire sensor would decrease the number of wires strung throughout the vehicle in wiring harness and finally our selection would be the digital sensor which would eliminate the need to MUX the readings and also is an open collector device.</a:t>
            </a:r>
          </a:p>
        </p:txBody>
      </p:sp>
      <p:sp>
        <p:nvSpPr>
          <p:cNvPr id="4505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defTabSz="912813" fontAlgn="base">
              <a:spcBef>
                <a:spcPct val="0"/>
              </a:spcBef>
              <a:spcAft>
                <a:spcPct val="0"/>
              </a:spcAft>
            </a:pPr>
            <a:fld id="{F8CA132E-EE47-47FC-8550-AA92B2BF3F2A}" type="slidenum">
              <a:rPr lang="en-US">
                <a:cs typeface="Arial" charset="0"/>
              </a:rPr>
              <a:pPr defTabSz="912813" fontAlgn="base">
                <a:spcBef>
                  <a:spcPct val="0"/>
                </a:spcBef>
                <a:spcAft>
                  <a:spcPct val="0"/>
                </a:spcAft>
              </a:pPr>
              <a:t>16</a:t>
            </a:fld>
            <a:endParaRPr lang="en-US">
              <a:cs typeface="Arial"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Slide Image Placeholder 1"/>
          <p:cNvSpPr>
            <a:spLocks noGrp="1" noRot="1" noChangeAspect="1"/>
          </p:cNvSpPr>
          <p:nvPr>
            <p:ph type="sldImg"/>
          </p:nvPr>
        </p:nvSpPr>
        <p:spPr bwMode="auto">
          <a:noFill/>
          <a:ln>
            <a:solidFill>
              <a:srgbClr val="000000"/>
            </a:solidFill>
            <a:miter lim="800000"/>
            <a:headEnd/>
            <a:tailEnd/>
          </a:ln>
        </p:spPr>
      </p:sp>
      <p:sp>
        <p:nvSpPr>
          <p:cNvPr id="4710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The TMP03 digital temperature sensor will have an input voltage of 5VDC and will measure with a 1.5 degree Celsius accuracy.  To interface with our sensor/motor microcontroller a 3.3k Ohm pull up resistor will be used.  In the block diagram you can see that each battery along with the microcontroller will have a digital temperature sensor fed to the sensor/motor controller which will then be interfaced to the user interface where it can not only be displayed for the user to see on the LCD display but can also be compared for a fan to turn on.  Depending upon whether the vehicle is in economy mode or not this turn on point may be altered for a higher temperature range.  These values will be continually monitored to turn off the fan once the temperature has decreased to save battery power.</a:t>
            </a:r>
          </a:p>
        </p:txBody>
      </p:sp>
      <p:sp>
        <p:nvSpPr>
          <p:cNvPr id="4710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defTabSz="912813" fontAlgn="base">
              <a:spcBef>
                <a:spcPct val="0"/>
              </a:spcBef>
              <a:spcAft>
                <a:spcPct val="0"/>
              </a:spcAft>
            </a:pPr>
            <a:fld id="{379EB0FD-1827-4074-9660-81F610B58116}" type="slidenum">
              <a:rPr lang="en-US">
                <a:cs typeface="Arial" charset="0"/>
              </a:rPr>
              <a:pPr defTabSz="912813" fontAlgn="base">
                <a:spcBef>
                  <a:spcPct val="0"/>
                </a:spcBef>
                <a:spcAft>
                  <a:spcPct val="0"/>
                </a:spcAft>
              </a:pPr>
              <a:t>17</a:t>
            </a:fld>
            <a:endParaRPr lang="en-US">
              <a:cs typeface="Arial"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Slide Image Placeholder 1"/>
          <p:cNvSpPr>
            <a:spLocks noGrp="1" noRot="1" noChangeAspect="1"/>
          </p:cNvSpPr>
          <p:nvPr>
            <p:ph type="sldImg"/>
          </p:nvPr>
        </p:nvSpPr>
        <p:spPr bwMode="auto">
          <a:noFill/>
          <a:ln>
            <a:solidFill>
              <a:srgbClr val="000000"/>
            </a:solidFill>
            <a:miter lim="800000"/>
            <a:headEnd/>
            <a:tailEnd/>
          </a:ln>
        </p:spPr>
      </p:sp>
      <p:sp>
        <p:nvSpPr>
          <p:cNvPr id="4915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In order to charge the batteries in the rear of the vehicle a AC/DC Power converter also known as a battery charger will be used.  The input voltage is equal to 120VAC, the standard wall outlet voltage, and the output is 144VDC as set by the battery pack and motor selected.  This converter must be set for lead-acid charging and is greater than 90% efficient.</a:t>
            </a:r>
          </a:p>
        </p:txBody>
      </p:sp>
      <p:sp>
        <p:nvSpPr>
          <p:cNvPr id="4915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defTabSz="912813" fontAlgn="base">
              <a:spcBef>
                <a:spcPct val="0"/>
              </a:spcBef>
              <a:spcAft>
                <a:spcPct val="0"/>
              </a:spcAft>
            </a:pPr>
            <a:fld id="{499C6F82-832A-4B57-B6F0-5D4BAB121C3F}" type="slidenum">
              <a:rPr lang="en-US">
                <a:cs typeface="Arial" charset="0"/>
              </a:rPr>
              <a:pPr defTabSz="912813" fontAlgn="base">
                <a:spcBef>
                  <a:spcPct val="0"/>
                </a:spcBef>
                <a:spcAft>
                  <a:spcPct val="0"/>
                </a:spcAft>
              </a:pPr>
              <a:t>18</a:t>
            </a:fld>
            <a:endParaRPr lang="en-US">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4" name="Group 3"/>
          <p:cNvGrpSpPr>
            <a:grpSpLocks/>
          </p:cNvGrpSpPr>
          <p:nvPr userDrawn="1"/>
        </p:nvGrpSpPr>
        <p:grpSpPr bwMode="auto">
          <a:xfrm>
            <a:off x="8305800" y="0"/>
            <a:ext cx="838200" cy="6858000"/>
            <a:chOff x="7560" y="0"/>
            <a:chExt cx="4700" cy="15840"/>
          </a:xfrm>
        </p:grpSpPr>
        <p:sp>
          <p:nvSpPr>
            <p:cNvPr id="5" name="Rectangle 4"/>
            <p:cNvSpPr>
              <a:spLocks noChangeArrowheads="1"/>
            </p:cNvSpPr>
            <p:nvPr/>
          </p:nvSpPr>
          <p:spPr bwMode="auto">
            <a:xfrm>
              <a:off x="7756" y="0"/>
              <a:ext cx="4504" cy="15840"/>
            </a:xfrm>
            <a:prstGeom prst="rect">
              <a:avLst/>
            </a:prstGeom>
            <a:solidFill>
              <a:srgbClr val="9BBB59"/>
            </a:solidFill>
            <a:ln w="9525">
              <a:noFill/>
              <a:miter lim="800000"/>
              <a:headEnd/>
              <a:tailEnd/>
            </a:ln>
          </p:spPr>
          <p:txBody>
            <a:bodyPr/>
            <a:lstStyle/>
            <a:p>
              <a:pPr defTabSz="914400" fontAlgn="auto">
                <a:spcBef>
                  <a:spcPts val="0"/>
                </a:spcBef>
                <a:spcAft>
                  <a:spcPts val="0"/>
                </a:spcAft>
                <a:defRPr/>
              </a:pPr>
              <a:endParaRPr lang="en-US">
                <a:latin typeface="+mn-lt"/>
                <a:cs typeface="+mn-cs"/>
              </a:endParaRPr>
            </a:p>
          </p:txBody>
        </p:sp>
        <p:sp>
          <p:nvSpPr>
            <p:cNvPr id="6" name="Rectangle 5" descr="Light vertical"/>
            <p:cNvSpPr>
              <a:spLocks noChangeArrowheads="1"/>
            </p:cNvSpPr>
            <p:nvPr/>
          </p:nvSpPr>
          <p:spPr bwMode="auto">
            <a:xfrm>
              <a:off x="7560" y="7"/>
              <a:ext cx="196" cy="15825"/>
            </a:xfrm>
            <a:prstGeom prst="rect">
              <a:avLst/>
            </a:prstGeom>
            <a:pattFill prst="ltVert">
              <a:fgClr>
                <a:srgbClr val="9BBB59">
                  <a:alpha val="80000"/>
                </a:srgbClr>
              </a:fgClr>
              <a:bgClr>
                <a:srgbClr val="FFFFFF">
                  <a:alpha val="80000"/>
                </a:srgbClr>
              </a:bgClr>
            </a:pattFill>
            <a:ln w="12700">
              <a:noFill/>
              <a:miter lim="800000"/>
              <a:headEnd/>
              <a:tailEnd/>
            </a:ln>
            <a:effectLst/>
          </p:spPr>
          <p:txBody>
            <a:bodyPr anchor="ctr"/>
            <a:lstStyle/>
            <a:p>
              <a:pPr defTabSz="914400" fontAlgn="auto">
                <a:spcBef>
                  <a:spcPts val="0"/>
                </a:spcBef>
                <a:spcAft>
                  <a:spcPts val="0"/>
                </a:spcAft>
                <a:defRPr/>
              </a:pPr>
              <a:endParaRPr lang="en-US">
                <a:latin typeface="+mn-lt"/>
                <a:cs typeface="+mn-cs"/>
              </a:endParaRPr>
            </a:p>
          </p:txBody>
        </p:sp>
      </p:grpSp>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7" name="Date Placeholder 3"/>
          <p:cNvSpPr>
            <a:spLocks noGrp="1"/>
          </p:cNvSpPr>
          <p:nvPr>
            <p:ph type="dt" sz="half" idx="10"/>
          </p:nvPr>
        </p:nvSpPr>
        <p:spPr/>
        <p:txBody>
          <a:bodyPr/>
          <a:lstStyle>
            <a:lvl1pPr>
              <a:defRPr/>
            </a:lvl1pPr>
          </a:lstStyle>
          <a:p>
            <a:pPr>
              <a:defRPr/>
            </a:pPr>
            <a:fld id="{8ABB34DE-DB40-47C3-A8F1-B38538ADE683}" type="datetimeFigureOut">
              <a:rPr lang="en-US"/>
              <a:pPr>
                <a:defRPr/>
              </a:pPr>
              <a:t>4/20/2011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5A454A40-B779-4A4F-B453-FFE39F2F4CF1}"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4" name="Group 3"/>
          <p:cNvGrpSpPr>
            <a:grpSpLocks/>
          </p:cNvGrpSpPr>
          <p:nvPr userDrawn="1"/>
        </p:nvGrpSpPr>
        <p:grpSpPr bwMode="auto">
          <a:xfrm>
            <a:off x="8305800" y="0"/>
            <a:ext cx="838200" cy="6858000"/>
            <a:chOff x="7560" y="0"/>
            <a:chExt cx="4700" cy="15840"/>
          </a:xfrm>
        </p:grpSpPr>
        <p:sp>
          <p:nvSpPr>
            <p:cNvPr id="5" name="Rectangle 4"/>
            <p:cNvSpPr>
              <a:spLocks noChangeArrowheads="1"/>
            </p:cNvSpPr>
            <p:nvPr/>
          </p:nvSpPr>
          <p:spPr bwMode="auto">
            <a:xfrm>
              <a:off x="7756" y="0"/>
              <a:ext cx="4504" cy="15840"/>
            </a:xfrm>
            <a:prstGeom prst="rect">
              <a:avLst/>
            </a:prstGeom>
            <a:solidFill>
              <a:srgbClr val="9BBB59"/>
            </a:solidFill>
            <a:ln w="9525">
              <a:noFill/>
              <a:miter lim="800000"/>
              <a:headEnd/>
              <a:tailEnd/>
            </a:ln>
          </p:spPr>
          <p:txBody>
            <a:bodyPr/>
            <a:lstStyle/>
            <a:p>
              <a:pPr defTabSz="914400" fontAlgn="auto">
                <a:spcBef>
                  <a:spcPts val="0"/>
                </a:spcBef>
                <a:spcAft>
                  <a:spcPts val="0"/>
                </a:spcAft>
                <a:defRPr/>
              </a:pPr>
              <a:endParaRPr lang="en-US">
                <a:latin typeface="+mn-lt"/>
                <a:cs typeface="+mn-cs"/>
              </a:endParaRPr>
            </a:p>
          </p:txBody>
        </p:sp>
        <p:sp>
          <p:nvSpPr>
            <p:cNvPr id="6" name="Rectangle 5" descr="Light vertical"/>
            <p:cNvSpPr>
              <a:spLocks noChangeArrowheads="1"/>
            </p:cNvSpPr>
            <p:nvPr/>
          </p:nvSpPr>
          <p:spPr bwMode="auto">
            <a:xfrm>
              <a:off x="7560" y="7"/>
              <a:ext cx="196" cy="15825"/>
            </a:xfrm>
            <a:prstGeom prst="rect">
              <a:avLst/>
            </a:prstGeom>
            <a:pattFill prst="ltVert">
              <a:fgClr>
                <a:srgbClr val="9BBB59">
                  <a:alpha val="80000"/>
                </a:srgbClr>
              </a:fgClr>
              <a:bgClr>
                <a:srgbClr val="FFFFFF">
                  <a:alpha val="80000"/>
                </a:srgbClr>
              </a:bgClr>
            </a:pattFill>
            <a:ln w="12700">
              <a:noFill/>
              <a:miter lim="800000"/>
              <a:headEnd/>
              <a:tailEnd/>
            </a:ln>
            <a:effectLst/>
          </p:spPr>
          <p:txBody>
            <a:bodyPr anchor="ctr"/>
            <a:lstStyle/>
            <a:p>
              <a:pPr defTabSz="914400" fontAlgn="auto">
                <a:spcBef>
                  <a:spcPts val="0"/>
                </a:spcBef>
                <a:spcAft>
                  <a:spcPts val="0"/>
                </a:spcAft>
                <a:defRPr/>
              </a:pPr>
              <a:endParaRPr lang="en-US">
                <a:latin typeface="+mn-lt"/>
                <a:cs typeface="+mn-cs"/>
              </a:endParaRPr>
            </a:p>
          </p:txBody>
        </p:sp>
      </p:grpSp>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80F094E0-5E5C-46B1-86BC-39D22698902C}" type="datetimeFigureOut">
              <a:rPr lang="en-US"/>
              <a:pPr>
                <a:defRPr/>
              </a:pPr>
              <a:t>4/20/2011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B2850231-9C2A-4337-B932-D63FF5E3EBCC}"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4" name="Group 3"/>
          <p:cNvGrpSpPr>
            <a:grpSpLocks/>
          </p:cNvGrpSpPr>
          <p:nvPr userDrawn="1"/>
        </p:nvGrpSpPr>
        <p:grpSpPr bwMode="auto">
          <a:xfrm>
            <a:off x="8305800" y="0"/>
            <a:ext cx="838200" cy="6858000"/>
            <a:chOff x="7560" y="0"/>
            <a:chExt cx="4700" cy="15840"/>
          </a:xfrm>
        </p:grpSpPr>
        <p:sp>
          <p:nvSpPr>
            <p:cNvPr id="5" name="Rectangle 4"/>
            <p:cNvSpPr>
              <a:spLocks noChangeArrowheads="1"/>
            </p:cNvSpPr>
            <p:nvPr/>
          </p:nvSpPr>
          <p:spPr bwMode="auto">
            <a:xfrm>
              <a:off x="7756" y="0"/>
              <a:ext cx="4504" cy="15840"/>
            </a:xfrm>
            <a:prstGeom prst="rect">
              <a:avLst/>
            </a:prstGeom>
            <a:solidFill>
              <a:srgbClr val="9BBB59"/>
            </a:solidFill>
            <a:ln w="9525">
              <a:noFill/>
              <a:miter lim="800000"/>
              <a:headEnd/>
              <a:tailEnd/>
            </a:ln>
          </p:spPr>
          <p:txBody>
            <a:bodyPr/>
            <a:lstStyle/>
            <a:p>
              <a:pPr defTabSz="914400" fontAlgn="auto">
                <a:spcBef>
                  <a:spcPts val="0"/>
                </a:spcBef>
                <a:spcAft>
                  <a:spcPts val="0"/>
                </a:spcAft>
                <a:defRPr/>
              </a:pPr>
              <a:endParaRPr lang="en-US">
                <a:latin typeface="+mn-lt"/>
                <a:cs typeface="+mn-cs"/>
              </a:endParaRPr>
            </a:p>
          </p:txBody>
        </p:sp>
        <p:sp>
          <p:nvSpPr>
            <p:cNvPr id="6" name="Rectangle 5" descr="Light vertical"/>
            <p:cNvSpPr>
              <a:spLocks noChangeArrowheads="1"/>
            </p:cNvSpPr>
            <p:nvPr/>
          </p:nvSpPr>
          <p:spPr bwMode="auto">
            <a:xfrm>
              <a:off x="7560" y="7"/>
              <a:ext cx="196" cy="15825"/>
            </a:xfrm>
            <a:prstGeom prst="rect">
              <a:avLst/>
            </a:prstGeom>
            <a:pattFill prst="ltVert">
              <a:fgClr>
                <a:srgbClr val="9BBB59">
                  <a:alpha val="80000"/>
                </a:srgbClr>
              </a:fgClr>
              <a:bgClr>
                <a:srgbClr val="FFFFFF">
                  <a:alpha val="80000"/>
                </a:srgbClr>
              </a:bgClr>
            </a:pattFill>
            <a:ln w="12700">
              <a:noFill/>
              <a:miter lim="800000"/>
              <a:headEnd/>
              <a:tailEnd/>
            </a:ln>
            <a:effectLst/>
          </p:spPr>
          <p:txBody>
            <a:bodyPr anchor="ctr"/>
            <a:lstStyle/>
            <a:p>
              <a:pPr defTabSz="914400" fontAlgn="auto">
                <a:spcBef>
                  <a:spcPts val="0"/>
                </a:spcBef>
                <a:spcAft>
                  <a:spcPts val="0"/>
                </a:spcAft>
                <a:defRPr/>
              </a:pPr>
              <a:endParaRPr lang="en-US">
                <a:latin typeface="+mn-lt"/>
                <a:cs typeface="+mn-cs"/>
              </a:endParaRPr>
            </a:p>
          </p:txBody>
        </p:sp>
      </p:grpSp>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ED7245DF-6002-48D0-9E55-E8A352CAA599}" type="datetimeFigureOut">
              <a:rPr lang="en-US"/>
              <a:pPr>
                <a:defRPr/>
              </a:pPr>
              <a:t>4/20/2011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4D8D5730-BDD7-4475-82E9-E547DB9FC5EB}"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4" name="Group 3"/>
          <p:cNvGrpSpPr>
            <a:grpSpLocks/>
          </p:cNvGrpSpPr>
          <p:nvPr/>
        </p:nvGrpSpPr>
        <p:grpSpPr bwMode="auto">
          <a:xfrm>
            <a:off x="8305800" y="0"/>
            <a:ext cx="838200" cy="6858000"/>
            <a:chOff x="7560" y="0"/>
            <a:chExt cx="4700" cy="15840"/>
          </a:xfrm>
        </p:grpSpPr>
        <p:sp>
          <p:nvSpPr>
            <p:cNvPr id="5" name="Rectangle 4"/>
            <p:cNvSpPr>
              <a:spLocks noChangeArrowheads="1"/>
            </p:cNvSpPr>
            <p:nvPr/>
          </p:nvSpPr>
          <p:spPr bwMode="auto">
            <a:xfrm>
              <a:off x="7756" y="0"/>
              <a:ext cx="4504" cy="15840"/>
            </a:xfrm>
            <a:prstGeom prst="rect">
              <a:avLst/>
            </a:prstGeom>
            <a:solidFill>
              <a:srgbClr val="9BBB59"/>
            </a:solidFill>
            <a:ln w="9525">
              <a:noFill/>
              <a:miter lim="800000"/>
              <a:headEnd/>
              <a:tailEnd/>
            </a:ln>
          </p:spPr>
          <p:txBody>
            <a:bodyPr/>
            <a:lstStyle/>
            <a:p>
              <a:pPr defTabSz="914400" fontAlgn="auto">
                <a:spcBef>
                  <a:spcPts val="0"/>
                </a:spcBef>
                <a:spcAft>
                  <a:spcPts val="0"/>
                </a:spcAft>
                <a:defRPr/>
              </a:pPr>
              <a:endParaRPr lang="en-US">
                <a:latin typeface="+mn-lt"/>
                <a:cs typeface="+mn-cs"/>
              </a:endParaRPr>
            </a:p>
          </p:txBody>
        </p:sp>
        <p:sp>
          <p:nvSpPr>
            <p:cNvPr id="6" name="Rectangle 5" descr="Light vertical"/>
            <p:cNvSpPr>
              <a:spLocks noChangeArrowheads="1"/>
            </p:cNvSpPr>
            <p:nvPr/>
          </p:nvSpPr>
          <p:spPr bwMode="auto">
            <a:xfrm>
              <a:off x="7560" y="7"/>
              <a:ext cx="196" cy="15825"/>
            </a:xfrm>
            <a:prstGeom prst="rect">
              <a:avLst/>
            </a:prstGeom>
            <a:pattFill prst="ltVert">
              <a:fgClr>
                <a:srgbClr val="9BBB59">
                  <a:alpha val="80000"/>
                </a:srgbClr>
              </a:fgClr>
              <a:bgClr>
                <a:srgbClr val="FFFFFF">
                  <a:alpha val="80000"/>
                </a:srgbClr>
              </a:bgClr>
            </a:pattFill>
            <a:ln w="12700">
              <a:noFill/>
              <a:miter lim="800000"/>
              <a:headEnd/>
              <a:tailEnd/>
            </a:ln>
            <a:effectLst/>
          </p:spPr>
          <p:txBody>
            <a:bodyPr anchor="ctr"/>
            <a:lstStyle/>
            <a:p>
              <a:pPr defTabSz="914400" fontAlgn="auto">
                <a:spcBef>
                  <a:spcPts val="0"/>
                </a:spcBef>
                <a:spcAft>
                  <a:spcPts val="0"/>
                </a:spcAft>
                <a:defRPr/>
              </a:pPr>
              <a:endParaRPr lang="en-US">
                <a:latin typeface="+mn-lt"/>
                <a:cs typeface="+mn-cs"/>
              </a:endParaRPr>
            </a:p>
          </p:txBody>
        </p:sp>
      </p:grpSp>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B8FC0CE8-E2C2-424B-9CE2-91CA105C21C9}" type="datetimeFigureOut">
              <a:rPr lang="en-US"/>
              <a:pPr>
                <a:defRPr/>
              </a:pPr>
              <a:t>4/20/2011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0EA5F409-1263-4D65-A51A-B834D90B96A1}"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4" name="Group 3"/>
          <p:cNvGrpSpPr>
            <a:grpSpLocks/>
          </p:cNvGrpSpPr>
          <p:nvPr userDrawn="1"/>
        </p:nvGrpSpPr>
        <p:grpSpPr bwMode="auto">
          <a:xfrm>
            <a:off x="8305800" y="0"/>
            <a:ext cx="838200" cy="6858000"/>
            <a:chOff x="7560" y="0"/>
            <a:chExt cx="4700" cy="15840"/>
          </a:xfrm>
        </p:grpSpPr>
        <p:sp>
          <p:nvSpPr>
            <p:cNvPr id="5" name="Rectangle 4"/>
            <p:cNvSpPr>
              <a:spLocks noChangeArrowheads="1"/>
            </p:cNvSpPr>
            <p:nvPr/>
          </p:nvSpPr>
          <p:spPr bwMode="auto">
            <a:xfrm>
              <a:off x="7756" y="0"/>
              <a:ext cx="4504" cy="15840"/>
            </a:xfrm>
            <a:prstGeom prst="rect">
              <a:avLst/>
            </a:prstGeom>
            <a:solidFill>
              <a:srgbClr val="9BBB59"/>
            </a:solidFill>
            <a:ln w="9525">
              <a:noFill/>
              <a:miter lim="800000"/>
              <a:headEnd/>
              <a:tailEnd/>
            </a:ln>
          </p:spPr>
          <p:txBody>
            <a:bodyPr/>
            <a:lstStyle/>
            <a:p>
              <a:pPr defTabSz="914400" fontAlgn="auto">
                <a:spcBef>
                  <a:spcPts val="0"/>
                </a:spcBef>
                <a:spcAft>
                  <a:spcPts val="0"/>
                </a:spcAft>
                <a:defRPr/>
              </a:pPr>
              <a:endParaRPr lang="en-US">
                <a:latin typeface="+mn-lt"/>
                <a:cs typeface="+mn-cs"/>
              </a:endParaRPr>
            </a:p>
          </p:txBody>
        </p:sp>
        <p:sp>
          <p:nvSpPr>
            <p:cNvPr id="6" name="Rectangle 5" descr="Light vertical"/>
            <p:cNvSpPr>
              <a:spLocks noChangeArrowheads="1"/>
            </p:cNvSpPr>
            <p:nvPr/>
          </p:nvSpPr>
          <p:spPr bwMode="auto">
            <a:xfrm>
              <a:off x="7560" y="7"/>
              <a:ext cx="196" cy="15825"/>
            </a:xfrm>
            <a:prstGeom prst="rect">
              <a:avLst/>
            </a:prstGeom>
            <a:pattFill prst="ltVert">
              <a:fgClr>
                <a:srgbClr val="9BBB59">
                  <a:alpha val="80000"/>
                </a:srgbClr>
              </a:fgClr>
              <a:bgClr>
                <a:srgbClr val="FFFFFF">
                  <a:alpha val="80000"/>
                </a:srgbClr>
              </a:bgClr>
            </a:pattFill>
            <a:ln w="12700">
              <a:noFill/>
              <a:miter lim="800000"/>
              <a:headEnd/>
              <a:tailEnd/>
            </a:ln>
            <a:effectLst/>
          </p:spPr>
          <p:txBody>
            <a:bodyPr anchor="ctr"/>
            <a:lstStyle/>
            <a:p>
              <a:pPr defTabSz="914400" fontAlgn="auto">
                <a:spcBef>
                  <a:spcPts val="0"/>
                </a:spcBef>
                <a:spcAft>
                  <a:spcPts val="0"/>
                </a:spcAft>
                <a:defRPr/>
              </a:pPr>
              <a:endParaRPr lang="en-US">
                <a:latin typeface="+mn-lt"/>
                <a:cs typeface="+mn-cs"/>
              </a:endParaRPr>
            </a:p>
          </p:txBody>
        </p:sp>
      </p:grpSp>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7" name="Date Placeholder 3"/>
          <p:cNvSpPr>
            <a:spLocks noGrp="1"/>
          </p:cNvSpPr>
          <p:nvPr>
            <p:ph type="dt" sz="half" idx="10"/>
          </p:nvPr>
        </p:nvSpPr>
        <p:spPr/>
        <p:txBody>
          <a:bodyPr/>
          <a:lstStyle>
            <a:lvl1pPr>
              <a:defRPr/>
            </a:lvl1pPr>
          </a:lstStyle>
          <a:p>
            <a:pPr>
              <a:defRPr/>
            </a:pPr>
            <a:fld id="{0FFFAF7C-9BDA-481B-BA21-76D87368E104}" type="datetimeFigureOut">
              <a:rPr lang="en-US"/>
              <a:pPr>
                <a:defRPr/>
              </a:pPr>
              <a:t>4/20/2011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58CF0E0A-80E8-4459-8C14-C56AFEAA4A78}"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3"/>
          <p:cNvGrpSpPr>
            <a:grpSpLocks/>
          </p:cNvGrpSpPr>
          <p:nvPr userDrawn="1"/>
        </p:nvGrpSpPr>
        <p:grpSpPr bwMode="auto">
          <a:xfrm>
            <a:off x="8305800" y="0"/>
            <a:ext cx="838200" cy="6858000"/>
            <a:chOff x="7560" y="0"/>
            <a:chExt cx="4700" cy="15840"/>
          </a:xfrm>
        </p:grpSpPr>
        <p:sp>
          <p:nvSpPr>
            <p:cNvPr id="6" name="Rectangle 4"/>
            <p:cNvSpPr>
              <a:spLocks noChangeArrowheads="1"/>
            </p:cNvSpPr>
            <p:nvPr/>
          </p:nvSpPr>
          <p:spPr bwMode="auto">
            <a:xfrm>
              <a:off x="7756" y="0"/>
              <a:ext cx="4504" cy="15840"/>
            </a:xfrm>
            <a:prstGeom prst="rect">
              <a:avLst/>
            </a:prstGeom>
            <a:solidFill>
              <a:srgbClr val="9BBB59"/>
            </a:solidFill>
            <a:ln w="9525">
              <a:noFill/>
              <a:miter lim="800000"/>
              <a:headEnd/>
              <a:tailEnd/>
            </a:ln>
          </p:spPr>
          <p:txBody>
            <a:bodyPr/>
            <a:lstStyle/>
            <a:p>
              <a:pPr defTabSz="914400" fontAlgn="auto">
                <a:spcBef>
                  <a:spcPts val="0"/>
                </a:spcBef>
                <a:spcAft>
                  <a:spcPts val="0"/>
                </a:spcAft>
                <a:defRPr/>
              </a:pPr>
              <a:endParaRPr lang="en-US">
                <a:latin typeface="+mn-lt"/>
                <a:cs typeface="+mn-cs"/>
              </a:endParaRPr>
            </a:p>
          </p:txBody>
        </p:sp>
        <p:sp>
          <p:nvSpPr>
            <p:cNvPr id="7" name="Rectangle 5" descr="Light vertical"/>
            <p:cNvSpPr>
              <a:spLocks noChangeArrowheads="1"/>
            </p:cNvSpPr>
            <p:nvPr/>
          </p:nvSpPr>
          <p:spPr bwMode="auto">
            <a:xfrm>
              <a:off x="7560" y="7"/>
              <a:ext cx="196" cy="15825"/>
            </a:xfrm>
            <a:prstGeom prst="rect">
              <a:avLst/>
            </a:prstGeom>
            <a:pattFill prst="ltVert">
              <a:fgClr>
                <a:srgbClr val="9BBB59">
                  <a:alpha val="80000"/>
                </a:srgbClr>
              </a:fgClr>
              <a:bgClr>
                <a:srgbClr val="FFFFFF">
                  <a:alpha val="80000"/>
                </a:srgbClr>
              </a:bgClr>
            </a:pattFill>
            <a:ln w="12700">
              <a:noFill/>
              <a:miter lim="800000"/>
              <a:headEnd/>
              <a:tailEnd/>
            </a:ln>
            <a:effectLst/>
          </p:spPr>
          <p:txBody>
            <a:bodyPr anchor="ctr"/>
            <a:lstStyle/>
            <a:p>
              <a:pPr defTabSz="914400" fontAlgn="auto">
                <a:spcBef>
                  <a:spcPts val="0"/>
                </a:spcBef>
                <a:spcAft>
                  <a:spcPts val="0"/>
                </a:spcAft>
                <a:defRPr/>
              </a:pPr>
              <a:endParaRPr lang="en-US">
                <a:latin typeface="+mn-lt"/>
                <a:cs typeface="+mn-cs"/>
              </a:endParaRPr>
            </a:p>
          </p:txBody>
        </p:sp>
      </p:grpSp>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Date Placeholder 4"/>
          <p:cNvSpPr>
            <a:spLocks noGrp="1"/>
          </p:cNvSpPr>
          <p:nvPr>
            <p:ph type="dt" sz="half" idx="10"/>
          </p:nvPr>
        </p:nvSpPr>
        <p:spPr/>
        <p:txBody>
          <a:bodyPr/>
          <a:lstStyle>
            <a:lvl1pPr>
              <a:defRPr/>
            </a:lvl1pPr>
          </a:lstStyle>
          <a:p>
            <a:pPr>
              <a:defRPr/>
            </a:pPr>
            <a:fld id="{56FA6F75-D11E-4973-AB2B-106943885488}" type="datetimeFigureOut">
              <a:rPr lang="en-US"/>
              <a:pPr>
                <a:defRPr/>
              </a:pPr>
              <a:t>4/20/2011</a:t>
            </a:fld>
            <a:endParaRPr lang="en-US"/>
          </a:p>
        </p:txBody>
      </p:sp>
      <p:sp>
        <p:nvSpPr>
          <p:cNvPr id="9" name="Footer Placeholder 5"/>
          <p:cNvSpPr>
            <a:spLocks noGrp="1"/>
          </p:cNvSpPr>
          <p:nvPr>
            <p:ph type="ftr" sz="quarter" idx="11"/>
          </p:nvPr>
        </p:nvSpPr>
        <p:spPr/>
        <p:txBody>
          <a:bodyPr/>
          <a:lstStyle>
            <a:lvl1pPr>
              <a:defRPr/>
            </a:lvl1pPr>
          </a:lstStyle>
          <a:p>
            <a:pPr>
              <a:defRPr/>
            </a:pPr>
            <a:endParaRPr lang="en-US"/>
          </a:p>
        </p:txBody>
      </p:sp>
      <p:sp>
        <p:nvSpPr>
          <p:cNvPr id="10" name="Slide Number Placeholder 6"/>
          <p:cNvSpPr>
            <a:spLocks noGrp="1"/>
          </p:cNvSpPr>
          <p:nvPr>
            <p:ph type="sldNum" sz="quarter" idx="12"/>
          </p:nvPr>
        </p:nvSpPr>
        <p:spPr/>
        <p:txBody>
          <a:bodyPr/>
          <a:lstStyle>
            <a:lvl1pPr>
              <a:defRPr/>
            </a:lvl1pPr>
          </a:lstStyle>
          <a:p>
            <a:pPr>
              <a:defRPr/>
            </a:pPr>
            <a:fld id="{917C3E35-6552-4602-9DAE-BDFE4E97077C}"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3"/>
          <p:cNvGrpSpPr>
            <a:grpSpLocks/>
          </p:cNvGrpSpPr>
          <p:nvPr userDrawn="1"/>
        </p:nvGrpSpPr>
        <p:grpSpPr bwMode="auto">
          <a:xfrm>
            <a:off x="8305800" y="0"/>
            <a:ext cx="838200" cy="6858000"/>
            <a:chOff x="7560" y="0"/>
            <a:chExt cx="4700" cy="15840"/>
          </a:xfrm>
        </p:grpSpPr>
        <p:sp>
          <p:nvSpPr>
            <p:cNvPr id="8" name="Rectangle 4"/>
            <p:cNvSpPr>
              <a:spLocks noChangeArrowheads="1"/>
            </p:cNvSpPr>
            <p:nvPr/>
          </p:nvSpPr>
          <p:spPr bwMode="auto">
            <a:xfrm>
              <a:off x="7756" y="0"/>
              <a:ext cx="4504" cy="15840"/>
            </a:xfrm>
            <a:prstGeom prst="rect">
              <a:avLst/>
            </a:prstGeom>
            <a:solidFill>
              <a:srgbClr val="9BBB59"/>
            </a:solidFill>
            <a:ln w="9525">
              <a:noFill/>
              <a:miter lim="800000"/>
              <a:headEnd/>
              <a:tailEnd/>
            </a:ln>
          </p:spPr>
          <p:txBody>
            <a:bodyPr/>
            <a:lstStyle/>
            <a:p>
              <a:pPr defTabSz="914400" fontAlgn="auto">
                <a:spcBef>
                  <a:spcPts val="0"/>
                </a:spcBef>
                <a:spcAft>
                  <a:spcPts val="0"/>
                </a:spcAft>
                <a:defRPr/>
              </a:pPr>
              <a:endParaRPr lang="en-US">
                <a:latin typeface="+mn-lt"/>
                <a:cs typeface="+mn-cs"/>
              </a:endParaRPr>
            </a:p>
          </p:txBody>
        </p:sp>
        <p:sp>
          <p:nvSpPr>
            <p:cNvPr id="9" name="Rectangle 5" descr="Light vertical"/>
            <p:cNvSpPr>
              <a:spLocks noChangeArrowheads="1"/>
            </p:cNvSpPr>
            <p:nvPr/>
          </p:nvSpPr>
          <p:spPr bwMode="auto">
            <a:xfrm>
              <a:off x="7560" y="7"/>
              <a:ext cx="196" cy="15825"/>
            </a:xfrm>
            <a:prstGeom prst="rect">
              <a:avLst/>
            </a:prstGeom>
            <a:pattFill prst="ltVert">
              <a:fgClr>
                <a:srgbClr val="9BBB59">
                  <a:alpha val="80000"/>
                </a:srgbClr>
              </a:fgClr>
              <a:bgClr>
                <a:srgbClr val="FFFFFF">
                  <a:alpha val="80000"/>
                </a:srgbClr>
              </a:bgClr>
            </a:pattFill>
            <a:ln w="12700">
              <a:noFill/>
              <a:miter lim="800000"/>
              <a:headEnd/>
              <a:tailEnd/>
            </a:ln>
            <a:effectLst/>
          </p:spPr>
          <p:txBody>
            <a:bodyPr anchor="ctr"/>
            <a:lstStyle/>
            <a:p>
              <a:pPr defTabSz="914400" fontAlgn="auto">
                <a:spcBef>
                  <a:spcPts val="0"/>
                </a:spcBef>
                <a:spcAft>
                  <a:spcPts val="0"/>
                </a:spcAft>
                <a:defRPr/>
              </a:pPr>
              <a:endParaRPr lang="en-US">
                <a:latin typeface="+mn-lt"/>
                <a:cs typeface="+mn-cs"/>
              </a:endParaRPr>
            </a:p>
          </p:txBody>
        </p:sp>
      </p:grpSp>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 name="Date Placeholder 6"/>
          <p:cNvSpPr>
            <a:spLocks noGrp="1"/>
          </p:cNvSpPr>
          <p:nvPr>
            <p:ph type="dt" sz="half" idx="10"/>
          </p:nvPr>
        </p:nvSpPr>
        <p:spPr/>
        <p:txBody>
          <a:bodyPr/>
          <a:lstStyle>
            <a:lvl1pPr>
              <a:defRPr/>
            </a:lvl1pPr>
          </a:lstStyle>
          <a:p>
            <a:pPr>
              <a:defRPr/>
            </a:pPr>
            <a:fld id="{856D56DE-F6E4-4A54-949B-46118FDB6C4B}" type="datetimeFigureOut">
              <a:rPr lang="en-US"/>
              <a:pPr>
                <a:defRPr/>
              </a:pPr>
              <a:t>4/20/2011</a:t>
            </a:fld>
            <a:endParaRPr lang="en-US"/>
          </a:p>
        </p:txBody>
      </p:sp>
      <p:sp>
        <p:nvSpPr>
          <p:cNvPr id="11" name="Footer Placeholder 7"/>
          <p:cNvSpPr>
            <a:spLocks noGrp="1"/>
          </p:cNvSpPr>
          <p:nvPr>
            <p:ph type="ftr" sz="quarter" idx="11"/>
          </p:nvPr>
        </p:nvSpPr>
        <p:spPr/>
        <p:txBody>
          <a:bodyPr/>
          <a:lstStyle>
            <a:lvl1pPr>
              <a:defRPr/>
            </a:lvl1pPr>
          </a:lstStyle>
          <a:p>
            <a:pPr>
              <a:defRPr/>
            </a:pPr>
            <a:endParaRPr lang="en-US"/>
          </a:p>
        </p:txBody>
      </p:sp>
      <p:sp>
        <p:nvSpPr>
          <p:cNvPr id="12" name="Slide Number Placeholder 8"/>
          <p:cNvSpPr>
            <a:spLocks noGrp="1"/>
          </p:cNvSpPr>
          <p:nvPr>
            <p:ph type="sldNum" sz="quarter" idx="12"/>
          </p:nvPr>
        </p:nvSpPr>
        <p:spPr/>
        <p:txBody>
          <a:bodyPr/>
          <a:lstStyle>
            <a:lvl1pPr>
              <a:defRPr/>
            </a:lvl1pPr>
          </a:lstStyle>
          <a:p>
            <a:pPr>
              <a:defRPr/>
            </a:pPr>
            <a:fld id="{95520377-D247-48CD-A956-2EAE36D30C0A}"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3"/>
          <p:cNvGrpSpPr>
            <a:grpSpLocks/>
          </p:cNvGrpSpPr>
          <p:nvPr userDrawn="1"/>
        </p:nvGrpSpPr>
        <p:grpSpPr bwMode="auto">
          <a:xfrm>
            <a:off x="8305800" y="0"/>
            <a:ext cx="838200" cy="6858000"/>
            <a:chOff x="7560" y="0"/>
            <a:chExt cx="4700" cy="15840"/>
          </a:xfrm>
        </p:grpSpPr>
        <p:sp>
          <p:nvSpPr>
            <p:cNvPr id="4" name="Rectangle 4"/>
            <p:cNvSpPr>
              <a:spLocks noChangeArrowheads="1"/>
            </p:cNvSpPr>
            <p:nvPr/>
          </p:nvSpPr>
          <p:spPr bwMode="auto">
            <a:xfrm>
              <a:off x="7756" y="0"/>
              <a:ext cx="4504" cy="15840"/>
            </a:xfrm>
            <a:prstGeom prst="rect">
              <a:avLst/>
            </a:prstGeom>
            <a:solidFill>
              <a:srgbClr val="9BBB59"/>
            </a:solidFill>
            <a:ln w="9525">
              <a:noFill/>
              <a:miter lim="800000"/>
              <a:headEnd/>
              <a:tailEnd/>
            </a:ln>
          </p:spPr>
          <p:txBody>
            <a:bodyPr/>
            <a:lstStyle/>
            <a:p>
              <a:pPr defTabSz="914400" fontAlgn="auto">
                <a:spcBef>
                  <a:spcPts val="0"/>
                </a:spcBef>
                <a:spcAft>
                  <a:spcPts val="0"/>
                </a:spcAft>
                <a:defRPr/>
              </a:pPr>
              <a:endParaRPr lang="en-US">
                <a:latin typeface="+mn-lt"/>
                <a:cs typeface="+mn-cs"/>
              </a:endParaRPr>
            </a:p>
          </p:txBody>
        </p:sp>
        <p:sp>
          <p:nvSpPr>
            <p:cNvPr id="5" name="Rectangle 5" descr="Light vertical"/>
            <p:cNvSpPr>
              <a:spLocks noChangeArrowheads="1"/>
            </p:cNvSpPr>
            <p:nvPr/>
          </p:nvSpPr>
          <p:spPr bwMode="auto">
            <a:xfrm>
              <a:off x="7560" y="7"/>
              <a:ext cx="196" cy="15825"/>
            </a:xfrm>
            <a:prstGeom prst="rect">
              <a:avLst/>
            </a:prstGeom>
            <a:pattFill prst="ltVert">
              <a:fgClr>
                <a:srgbClr val="9BBB59">
                  <a:alpha val="80000"/>
                </a:srgbClr>
              </a:fgClr>
              <a:bgClr>
                <a:srgbClr val="FFFFFF">
                  <a:alpha val="80000"/>
                </a:srgbClr>
              </a:bgClr>
            </a:pattFill>
            <a:ln w="12700">
              <a:noFill/>
              <a:miter lim="800000"/>
              <a:headEnd/>
              <a:tailEnd/>
            </a:ln>
            <a:effectLst/>
          </p:spPr>
          <p:txBody>
            <a:bodyPr anchor="ctr"/>
            <a:lstStyle/>
            <a:p>
              <a:pPr defTabSz="914400" fontAlgn="auto">
                <a:spcBef>
                  <a:spcPts val="0"/>
                </a:spcBef>
                <a:spcAft>
                  <a:spcPts val="0"/>
                </a:spcAft>
                <a:defRPr/>
              </a:pPr>
              <a:endParaRPr lang="en-US">
                <a:latin typeface="+mn-lt"/>
                <a:cs typeface="+mn-cs"/>
              </a:endParaRPr>
            </a:p>
          </p:txBody>
        </p:sp>
      </p:grpSp>
      <p:sp>
        <p:nvSpPr>
          <p:cNvPr id="2" name="Title 1"/>
          <p:cNvSpPr>
            <a:spLocks noGrp="1"/>
          </p:cNvSpPr>
          <p:nvPr>
            <p:ph type="title"/>
          </p:nvPr>
        </p:nvSpPr>
        <p:spPr/>
        <p:txBody>
          <a:bodyPr/>
          <a:lstStyle/>
          <a:p>
            <a:r>
              <a:rPr lang="en-US" smtClean="0"/>
              <a:t>Click to edit Master title style</a:t>
            </a:r>
            <a:endParaRPr lang="en-US"/>
          </a:p>
        </p:txBody>
      </p:sp>
      <p:sp>
        <p:nvSpPr>
          <p:cNvPr id="6" name="Date Placeholder 2"/>
          <p:cNvSpPr>
            <a:spLocks noGrp="1"/>
          </p:cNvSpPr>
          <p:nvPr>
            <p:ph type="dt" sz="half" idx="10"/>
          </p:nvPr>
        </p:nvSpPr>
        <p:spPr/>
        <p:txBody>
          <a:bodyPr/>
          <a:lstStyle>
            <a:lvl1pPr>
              <a:defRPr/>
            </a:lvl1pPr>
          </a:lstStyle>
          <a:p>
            <a:pPr>
              <a:defRPr/>
            </a:pPr>
            <a:fld id="{85D7FCAC-31F2-4D2C-986F-C5191B095DB3}" type="datetimeFigureOut">
              <a:rPr lang="en-US"/>
              <a:pPr>
                <a:defRPr/>
              </a:pPr>
              <a:t>4/20/2011</a:t>
            </a:fld>
            <a:endParaRPr lang="en-US"/>
          </a:p>
        </p:txBody>
      </p:sp>
      <p:sp>
        <p:nvSpPr>
          <p:cNvPr id="7" name="Footer Placeholder 3"/>
          <p:cNvSpPr>
            <a:spLocks noGrp="1"/>
          </p:cNvSpPr>
          <p:nvPr>
            <p:ph type="ftr" sz="quarter" idx="11"/>
          </p:nvPr>
        </p:nvSpPr>
        <p:spPr/>
        <p:txBody>
          <a:bodyPr/>
          <a:lstStyle>
            <a:lvl1pPr>
              <a:defRPr/>
            </a:lvl1pPr>
          </a:lstStyle>
          <a:p>
            <a:pPr>
              <a:defRPr/>
            </a:pPr>
            <a:endParaRPr lang="en-US"/>
          </a:p>
        </p:txBody>
      </p:sp>
      <p:sp>
        <p:nvSpPr>
          <p:cNvPr id="8" name="Slide Number Placeholder 4"/>
          <p:cNvSpPr>
            <a:spLocks noGrp="1"/>
          </p:cNvSpPr>
          <p:nvPr>
            <p:ph type="sldNum" sz="quarter" idx="12"/>
          </p:nvPr>
        </p:nvSpPr>
        <p:spPr/>
        <p:txBody>
          <a:bodyPr/>
          <a:lstStyle>
            <a:lvl1pPr>
              <a:defRPr/>
            </a:lvl1pPr>
          </a:lstStyle>
          <a:p>
            <a:pPr>
              <a:defRPr/>
            </a:pPr>
            <a:fld id="{2B55EF7E-DED6-471D-B1E8-5DD6EB7B63D7}"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3"/>
          <p:cNvGrpSpPr>
            <a:grpSpLocks/>
          </p:cNvGrpSpPr>
          <p:nvPr userDrawn="1"/>
        </p:nvGrpSpPr>
        <p:grpSpPr bwMode="auto">
          <a:xfrm>
            <a:off x="8305800" y="0"/>
            <a:ext cx="838200" cy="6858000"/>
            <a:chOff x="7560" y="0"/>
            <a:chExt cx="4700" cy="15840"/>
          </a:xfrm>
        </p:grpSpPr>
        <p:sp>
          <p:nvSpPr>
            <p:cNvPr id="3" name="Rectangle 4"/>
            <p:cNvSpPr>
              <a:spLocks noChangeArrowheads="1"/>
            </p:cNvSpPr>
            <p:nvPr/>
          </p:nvSpPr>
          <p:spPr bwMode="auto">
            <a:xfrm>
              <a:off x="7756" y="0"/>
              <a:ext cx="4504" cy="15840"/>
            </a:xfrm>
            <a:prstGeom prst="rect">
              <a:avLst/>
            </a:prstGeom>
            <a:solidFill>
              <a:srgbClr val="9BBB59"/>
            </a:solidFill>
            <a:ln w="9525">
              <a:noFill/>
              <a:miter lim="800000"/>
              <a:headEnd/>
              <a:tailEnd/>
            </a:ln>
          </p:spPr>
          <p:txBody>
            <a:bodyPr/>
            <a:lstStyle/>
            <a:p>
              <a:pPr defTabSz="914400" fontAlgn="auto">
                <a:spcBef>
                  <a:spcPts val="0"/>
                </a:spcBef>
                <a:spcAft>
                  <a:spcPts val="0"/>
                </a:spcAft>
                <a:defRPr/>
              </a:pPr>
              <a:endParaRPr lang="en-US">
                <a:latin typeface="+mn-lt"/>
                <a:cs typeface="+mn-cs"/>
              </a:endParaRPr>
            </a:p>
          </p:txBody>
        </p:sp>
        <p:sp>
          <p:nvSpPr>
            <p:cNvPr id="4" name="Rectangle 5" descr="Light vertical"/>
            <p:cNvSpPr>
              <a:spLocks noChangeArrowheads="1"/>
            </p:cNvSpPr>
            <p:nvPr/>
          </p:nvSpPr>
          <p:spPr bwMode="auto">
            <a:xfrm>
              <a:off x="7560" y="7"/>
              <a:ext cx="196" cy="15825"/>
            </a:xfrm>
            <a:prstGeom prst="rect">
              <a:avLst/>
            </a:prstGeom>
            <a:pattFill prst="ltVert">
              <a:fgClr>
                <a:srgbClr val="9BBB59">
                  <a:alpha val="80000"/>
                </a:srgbClr>
              </a:fgClr>
              <a:bgClr>
                <a:srgbClr val="FFFFFF">
                  <a:alpha val="80000"/>
                </a:srgbClr>
              </a:bgClr>
            </a:pattFill>
            <a:ln w="12700">
              <a:noFill/>
              <a:miter lim="800000"/>
              <a:headEnd/>
              <a:tailEnd/>
            </a:ln>
            <a:effectLst/>
          </p:spPr>
          <p:txBody>
            <a:bodyPr anchor="ctr"/>
            <a:lstStyle/>
            <a:p>
              <a:pPr defTabSz="914400" fontAlgn="auto">
                <a:spcBef>
                  <a:spcPts val="0"/>
                </a:spcBef>
                <a:spcAft>
                  <a:spcPts val="0"/>
                </a:spcAft>
                <a:defRPr/>
              </a:pPr>
              <a:endParaRPr lang="en-US">
                <a:latin typeface="+mn-lt"/>
                <a:cs typeface="+mn-cs"/>
              </a:endParaRPr>
            </a:p>
          </p:txBody>
        </p:sp>
      </p:grpSp>
      <p:sp>
        <p:nvSpPr>
          <p:cNvPr id="5" name="Date Placeholder 1"/>
          <p:cNvSpPr>
            <a:spLocks noGrp="1"/>
          </p:cNvSpPr>
          <p:nvPr>
            <p:ph type="dt" sz="half" idx="10"/>
          </p:nvPr>
        </p:nvSpPr>
        <p:spPr/>
        <p:txBody>
          <a:bodyPr/>
          <a:lstStyle>
            <a:lvl1pPr>
              <a:defRPr/>
            </a:lvl1pPr>
          </a:lstStyle>
          <a:p>
            <a:pPr>
              <a:defRPr/>
            </a:pPr>
            <a:fld id="{ED05E02B-5C02-4AE0-8A0B-AA0EA1A00D42}" type="datetimeFigureOut">
              <a:rPr lang="en-US"/>
              <a:pPr>
                <a:defRPr/>
              </a:pPr>
              <a:t>4/20/2011</a:t>
            </a:fld>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3"/>
          <p:cNvSpPr>
            <a:spLocks noGrp="1"/>
          </p:cNvSpPr>
          <p:nvPr>
            <p:ph type="sldNum" sz="quarter" idx="12"/>
          </p:nvPr>
        </p:nvSpPr>
        <p:spPr/>
        <p:txBody>
          <a:bodyPr/>
          <a:lstStyle>
            <a:lvl1pPr>
              <a:defRPr/>
            </a:lvl1pPr>
          </a:lstStyle>
          <a:p>
            <a:pPr>
              <a:defRPr/>
            </a:pPr>
            <a:fld id="{F49168AB-D771-4E1A-A871-30F6D4FC7AFA}"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5" name="Group 3"/>
          <p:cNvGrpSpPr>
            <a:grpSpLocks/>
          </p:cNvGrpSpPr>
          <p:nvPr userDrawn="1"/>
        </p:nvGrpSpPr>
        <p:grpSpPr bwMode="auto">
          <a:xfrm>
            <a:off x="8305800" y="0"/>
            <a:ext cx="838200" cy="6858000"/>
            <a:chOff x="7560" y="0"/>
            <a:chExt cx="4700" cy="15840"/>
          </a:xfrm>
        </p:grpSpPr>
        <p:sp>
          <p:nvSpPr>
            <p:cNvPr id="6" name="Rectangle 4"/>
            <p:cNvSpPr>
              <a:spLocks noChangeArrowheads="1"/>
            </p:cNvSpPr>
            <p:nvPr/>
          </p:nvSpPr>
          <p:spPr bwMode="auto">
            <a:xfrm>
              <a:off x="7756" y="0"/>
              <a:ext cx="4504" cy="15840"/>
            </a:xfrm>
            <a:prstGeom prst="rect">
              <a:avLst/>
            </a:prstGeom>
            <a:solidFill>
              <a:srgbClr val="9BBB59"/>
            </a:solidFill>
            <a:ln w="9525">
              <a:noFill/>
              <a:miter lim="800000"/>
              <a:headEnd/>
              <a:tailEnd/>
            </a:ln>
          </p:spPr>
          <p:txBody>
            <a:bodyPr/>
            <a:lstStyle/>
            <a:p>
              <a:pPr defTabSz="914400" fontAlgn="auto">
                <a:spcBef>
                  <a:spcPts val="0"/>
                </a:spcBef>
                <a:spcAft>
                  <a:spcPts val="0"/>
                </a:spcAft>
                <a:defRPr/>
              </a:pPr>
              <a:endParaRPr lang="en-US">
                <a:latin typeface="+mn-lt"/>
                <a:cs typeface="+mn-cs"/>
              </a:endParaRPr>
            </a:p>
          </p:txBody>
        </p:sp>
        <p:sp>
          <p:nvSpPr>
            <p:cNvPr id="7" name="Rectangle 5" descr="Light vertical"/>
            <p:cNvSpPr>
              <a:spLocks noChangeArrowheads="1"/>
            </p:cNvSpPr>
            <p:nvPr/>
          </p:nvSpPr>
          <p:spPr bwMode="auto">
            <a:xfrm>
              <a:off x="7560" y="7"/>
              <a:ext cx="196" cy="15825"/>
            </a:xfrm>
            <a:prstGeom prst="rect">
              <a:avLst/>
            </a:prstGeom>
            <a:pattFill prst="ltVert">
              <a:fgClr>
                <a:srgbClr val="9BBB59">
                  <a:alpha val="80000"/>
                </a:srgbClr>
              </a:fgClr>
              <a:bgClr>
                <a:srgbClr val="FFFFFF">
                  <a:alpha val="80000"/>
                </a:srgbClr>
              </a:bgClr>
            </a:pattFill>
            <a:ln w="12700">
              <a:noFill/>
              <a:miter lim="800000"/>
              <a:headEnd/>
              <a:tailEnd/>
            </a:ln>
            <a:effectLst/>
          </p:spPr>
          <p:txBody>
            <a:bodyPr anchor="ctr"/>
            <a:lstStyle/>
            <a:p>
              <a:pPr defTabSz="914400" fontAlgn="auto">
                <a:spcBef>
                  <a:spcPts val="0"/>
                </a:spcBef>
                <a:spcAft>
                  <a:spcPts val="0"/>
                </a:spcAft>
                <a:defRPr/>
              </a:pPr>
              <a:endParaRPr lang="en-US">
                <a:latin typeface="+mn-lt"/>
                <a:cs typeface="+mn-cs"/>
              </a:endParaRPr>
            </a:p>
          </p:txBody>
        </p:sp>
      </p:grpSp>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4"/>
          <p:cNvSpPr>
            <a:spLocks noGrp="1"/>
          </p:cNvSpPr>
          <p:nvPr>
            <p:ph type="dt" sz="half" idx="10"/>
          </p:nvPr>
        </p:nvSpPr>
        <p:spPr/>
        <p:txBody>
          <a:bodyPr/>
          <a:lstStyle>
            <a:lvl1pPr>
              <a:defRPr/>
            </a:lvl1pPr>
          </a:lstStyle>
          <a:p>
            <a:pPr>
              <a:defRPr/>
            </a:pPr>
            <a:fld id="{2024B798-46F5-4A79-9869-EF50C55993CC}" type="datetimeFigureOut">
              <a:rPr lang="en-US"/>
              <a:pPr>
                <a:defRPr/>
              </a:pPr>
              <a:t>4/20/2011</a:t>
            </a:fld>
            <a:endParaRPr lang="en-US"/>
          </a:p>
        </p:txBody>
      </p:sp>
      <p:sp>
        <p:nvSpPr>
          <p:cNvPr id="9" name="Footer Placeholder 5"/>
          <p:cNvSpPr>
            <a:spLocks noGrp="1"/>
          </p:cNvSpPr>
          <p:nvPr>
            <p:ph type="ftr" sz="quarter" idx="11"/>
          </p:nvPr>
        </p:nvSpPr>
        <p:spPr/>
        <p:txBody>
          <a:bodyPr/>
          <a:lstStyle>
            <a:lvl1pPr>
              <a:defRPr/>
            </a:lvl1pPr>
          </a:lstStyle>
          <a:p>
            <a:pPr>
              <a:defRPr/>
            </a:pPr>
            <a:endParaRPr lang="en-US"/>
          </a:p>
        </p:txBody>
      </p:sp>
      <p:sp>
        <p:nvSpPr>
          <p:cNvPr id="10" name="Slide Number Placeholder 6"/>
          <p:cNvSpPr>
            <a:spLocks noGrp="1"/>
          </p:cNvSpPr>
          <p:nvPr>
            <p:ph type="sldNum" sz="quarter" idx="12"/>
          </p:nvPr>
        </p:nvSpPr>
        <p:spPr/>
        <p:txBody>
          <a:bodyPr/>
          <a:lstStyle>
            <a:lvl1pPr>
              <a:defRPr/>
            </a:lvl1pPr>
          </a:lstStyle>
          <a:p>
            <a:pPr>
              <a:defRPr/>
            </a:pPr>
            <a:fld id="{B5A8E5F5-84DD-4500-8F07-99F4E22C8605}"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5" name="Group 3"/>
          <p:cNvGrpSpPr>
            <a:grpSpLocks/>
          </p:cNvGrpSpPr>
          <p:nvPr userDrawn="1"/>
        </p:nvGrpSpPr>
        <p:grpSpPr bwMode="auto">
          <a:xfrm>
            <a:off x="8305800" y="0"/>
            <a:ext cx="838200" cy="6858000"/>
            <a:chOff x="7560" y="0"/>
            <a:chExt cx="4700" cy="15840"/>
          </a:xfrm>
        </p:grpSpPr>
        <p:sp>
          <p:nvSpPr>
            <p:cNvPr id="6" name="Rectangle 4"/>
            <p:cNvSpPr>
              <a:spLocks noChangeArrowheads="1"/>
            </p:cNvSpPr>
            <p:nvPr/>
          </p:nvSpPr>
          <p:spPr bwMode="auto">
            <a:xfrm>
              <a:off x="7756" y="0"/>
              <a:ext cx="4504" cy="15840"/>
            </a:xfrm>
            <a:prstGeom prst="rect">
              <a:avLst/>
            </a:prstGeom>
            <a:solidFill>
              <a:srgbClr val="9BBB59"/>
            </a:solidFill>
            <a:ln w="9525">
              <a:noFill/>
              <a:miter lim="800000"/>
              <a:headEnd/>
              <a:tailEnd/>
            </a:ln>
          </p:spPr>
          <p:txBody>
            <a:bodyPr/>
            <a:lstStyle/>
            <a:p>
              <a:pPr defTabSz="914400" fontAlgn="auto">
                <a:spcBef>
                  <a:spcPts val="0"/>
                </a:spcBef>
                <a:spcAft>
                  <a:spcPts val="0"/>
                </a:spcAft>
                <a:defRPr/>
              </a:pPr>
              <a:endParaRPr lang="en-US">
                <a:latin typeface="+mn-lt"/>
                <a:cs typeface="+mn-cs"/>
              </a:endParaRPr>
            </a:p>
          </p:txBody>
        </p:sp>
        <p:sp>
          <p:nvSpPr>
            <p:cNvPr id="7" name="Rectangle 5" descr="Light vertical"/>
            <p:cNvSpPr>
              <a:spLocks noChangeArrowheads="1"/>
            </p:cNvSpPr>
            <p:nvPr/>
          </p:nvSpPr>
          <p:spPr bwMode="auto">
            <a:xfrm>
              <a:off x="7560" y="7"/>
              <a:ext cx="196" cy="15825"/>
            </a:xfrm>
            <a:prstGeom prst="rect">
              <a:avLst/>
            </a:prstGeom>
            <a:pattFill prst="ltVert">
              <a:fgClr>
                <a:srgbClr val="9BBB59">
                  <a:alpha val="80000"/>
                </a:srgbClr>
              </a:fgClr>
              <a:bgClr>
                <a:srgbClr val="FFFFFF">
                  <a:alpha val="80000"/>
                </a:srgbClr>
              </a:bgClr>
            </a:pattFill>
            <a:ln w="12700">
              <a:noFill/>
              <a:miter lim="800000"/>
              <a:headEnd/>
              <a:tailEnd/>
            </a:ln>
            <a:effectLst/>
          </p:spPr>
          <p:txBody>
            <a:bodyPr anchor="ctr"/>
            <a:lstStyle/>
            <a:p>
              <a:pPr defTabSz="914400" fontAlgn="auto">
                <a:spcBef>
                  <a:spcPts val="0"/>
                </a:spcBef>
                <a:spcAft>
                  <a:spcPts val="0"/>
                </a:spcAft>
                <a:defRPr/>
              </a:pPr>
              <a:endParaRPr lang="en-US">
                <a:latin typeface="+mn-lt"/>
                <a:cs typeface="+mn-cs"/>
              </a:endParaRPr>
            </a:p>
          </p:txBody>
        </p:sp>
      </p:grpSp>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4"/>
          <p:cNvSpPr>
            <a:spLocks noGrp="1"/>
          </p:cNvSpPr>
          <p:nvPr>
            <p:ph type="dt" sz="half" idx="10"/>
          </p:nvPr>
        </p:nvSpPr>
        <p:spPr/>
        <p:txBody>
          <a:bodyPr/>
          <a:lstStyle>
            <a:lvl1pPr>
              <a:defRPr/>
            </a:lvl1pPr>
          </a:lstStyle>
          <a:p>
            <a:pPr>
              <a:defRPr/>
            </a:pPr>
            <a:fld id="{B9B8851A-69B6-46A9-BF2B-E9144C38DE2A}" type="datetimeFigureOut">
              <a:rPr lang="en-US"/>
              <a:pPr>
                <a:defRPr/>
              </a:pPr>
              <a:t>4/20/2011</a:t>
            </a:fld>
            <a:endParaRPr lang="en-US"/>
          </a:p>
        </p:txBody>
      </p:sp>
      <p:sp>
        <p:nvSpPr>
          <p:cNvPr id="9" name="Footer Placeholder 5"/>
          <p:cNvSpPr>
            <a:spLocks noGrp="1"/>
          </p:cNvSpPr>
          <p:nvPr>
            <p:ph type="ftr" sz="quarter" idx="11"/>
          </p:nvPr>
        </p:nvSpPr>
        <p:spPr/>
        <p:txBody>
          <a:bodyPr/>
          <a:lstStyle>
            <a:lvl1pPr>
              <a:defRPr/>
            </a:lvl1pPr>
          </a:lstStyle>
          <a:p>
            <a:pPr>
              <a:defRPr/>
            </a:pPr>
            <a:endParaRPr lang="en-US"/>
          </a:p>
        </p:txBody>
      </p:sp>
      <p:sp>
        <p:nvSpPr>
          <p:cNvPr id="10" name="Slide Number Placeholder 6"/>
          <p:cNvSpPr>
            <a:spLocks noGrp="1"/>
          </p:cNvSpPr>
          <p:nvPr>
            <p:ph type="sldNum" sz="quarter" idx="12"/>
          </p:nvPr>
        </p:nvSpPr>
        <p:spPr/>
        <p:txBody>
          <a:bodyPr/>
          <a:lstStyle>
            <a:lvl1pPr>
              <a:defRPr/>
            </a:lvl1pPr>
          </a:lstStyle>
          <a:p>
            <a:pPr>
              <a:defRPr/>
            </a:pPr>
            <a:fld id="{B2057F10-9C8C-4630-8DE3-DE8D7751ED55}"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defTabSz="914400" fontAlgn="auto">
              <a:spcBef>
                <a:spcPts val="0"/>
              </a:spcBef>
              <a:spcAft>
                <a:spcPts val="0"/>
              </a:spcAft>
              <a:defRPr sz="1200" smtClean="0">
                <a:solidFill>
                  <a:schemeClr val="tx1">
                    <a:tint val="75000"/>
                  </a:schemeClr>
                </a:solidFill>
                <a:latin typeface="+mn-lt"/>
                <a:cs typeface="+mn-cs"/>
              </a:defRPr>
            </a:lvl1pPr>
          </a:lstStyle>
          <a:p>
            <a:pPr>
              <a:defRPr/>
            </a:pPr>
            <a:fld id="{7D8DB108-FF9E-408C-A869-25D04198439E}" type="datetimeFigureOut">
              <a:rPr lang="en-US"/>
              <a:pPr>
                <a:defRPr/>
              </a:pPr>
              <a:t>4/20/2011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defTabSz="914400"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defTabSz="914400" fontAlgn="auto">
              <a:spcBef>
                <a:spcPts val="0"/>
              </a:spcBef>
              <a:spcAft>
                <a:spcPts val="0"/>
              </a:spcAft>
              <a:defRPr sz="1200" smtClean="0">
                <a:solidFill>
                  <a:schemeClr val="tx1">
                    <a:tint val="75000"/>
                  </a:schemeClr>
                </a:solidFill>
                <a:latin typeface="+mn-lt"/>
                <a:cs typeface="+mn-cs"/>
              </a:defRPr>
            </a:lvl1pPr>
          </a:lstStyle>
          <a:p>
            <a:pPr>
              <a:defRPr/>
            </a:pPr>
            <a:fld id="{CC2F3DED-E8F3-4BDE-B94F-DED355E8593C}" type="slidenum">
              <a:rPr lang="en-US"/>
              <a:pPr>
                <a:defRPr/>
              </a:pPr>
              <a:t>‹#›</a:t>
            </a:fld>
            <a:endParaRPr lang="en-US"/>
          </a:p>
        </p:txBody>
      </p:sp>
      <p:grpSp>
        <p:nvGrpSpPr>
          <p:cNvPr id="1031" name="Group 3"/>
          <p:cNvGrpSpPr>
            <a:grpSpLocks/>
          </p:cNvGrpSpPr>
          <p:nvPr userDrawn="1"/>
        </p:nvGrpSpPr>
        <p:grpSpPr bwMode="auto">
          <a:xfrm>
            <a:off x="8305800" y="0"/>
            <a:ext cx="838200" cy="6858000"/>
            <a:chOff x="7560" y="0"/>
            <a:chExt cx="4700" cy="15840"/>
          </a:xfrm>
        </p:grpSpPr>
        <p:sp>
          <p:nvSpPr>
            <p:cNvPr id="8" name="Rectangle 4"/>
            <p:cNvSpPr>
              <a:spLocks noChangeArrowheads="1"/>
            </p:cNvSpPr>
            <p:nvPr/>
          </p:nvSpPr>
          <p:spPr bwMode="auto">
            <a:xfrm>
              <a:off x="7756" y="0"/>
              <a:ext cx="4504" cy="15840"/>
            </a:xfrm>
            <a:prstGeom prst="rect">
              <a:avLst/>
            </a:prstGeom>
            <a:solidFill>
              <a:srgbClr val="9BBB59"/>
            </a:solidFill>
            <a:ln w="9525">
              <a:noFill/>
              <a:miter lim="800000"/>
              <a:headEnd/>
              <a:tailEnd/>
            </a:ln>
          </p:spPr>
          <p:txBody>
            <a:bodyPr/>
            <a:lstStyle/>
            <a:p>
              <a:pPr defTabSz="914400" fontAlgn="auto">
                <a:spcBef>
                  <a:spcPts val="0"/>
                </a:spcBef>
                <a:spcAft>
                  <a:spcPts val="0"/>
                </a:spcAft>
                <a:defRPr/>
              </a:pPr>
              <a:endParaRPr lang="en-US">
                <a:latin typeface="+mn-lt"/>
                <a:cs typeface="+mn-cs"/>
              </a:endParaRPr>
            </a:p>
          </p:txBody>
        </p:sp>
        <p:sp>
          <p:nvSpPr>
            <p:cNvPr id="9" name="Rectangle 5" descr="Light vertical"/>
            <p:cNvSpPr>
              <a:spLocks noChangeArrowheads="1"/>
            </p:cNvSpPr>
            <p:nvPr/>
          </p:nvSpPr>
          <p:spPr bwMode="auto">
            <a:xfrm>
              <a:off x="7560" y="7"/>
              <a:ext cx="196" cy="15825"/>
            </a:xfrm>
            <a:prstGeom prst="rect">
              <a:avLst/>
            </a:prstGeom>
            <a:pattFill prst="ltVert">
              <a:fgClr>
                <a:srgbClr val="9BBB59">
                  <a:alpha val="80000"/>
                </a:srgbClr>
              </a:fgClr>
              <a:bgClr>
                <a:srgbClr val="FFFFFF">
                  <a:alpha val="80000"/>
                </a:srgbClr>
              </a:bgClr>
            </a:pattFill>
            <a:ln w="12700">
              <a:noFill/>
              <a:miter lim="800000"/>
              <a:headEnd/>
              <a:tailEnd/>
            </a:ln>
            <a:effectLst/>
          </p:spPr>
          <p:txBody>
            <a:bodyPr anchor="ctr"/>
            <a:lstStyle/>
            <a:p>
              <a:pPr defTabSz="914400" fontAlgn="auto">
                <a:spcBef>
                  <a:spcPts val="0"/>
                </a:spcBef>
                <a:spcAft>
                  <a:spcPts val="0"/>
                </a:spcAft>
                <a:defRPr/>
              </a:pPr>
              <a:endParaRPr lang="en-US">
                <a:latin typeface="+mn-lt"/>
                <a:cs typeface="+mn-cs"/>
              </a:endParaRPr>
            </a:p>
          </p:txBody>
        </p:sp>
      </p:grpSp>
    </p:spTree>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txStyles>
    <p:titleStyle>
      <a:lvl1pPr algn="ctr" defTabSz="912813" rtl="0" fontAlgn="base">
        <a:spcBef>
          <a:spcPct val="0"/>
        </a:spcBef>
        <a:spcAft>
          <a:spcPct val="0"/>
        </a:spcAft>
        <a:defRPr sz="4400" kern="1200">
          <a:solidFill>
            <a:schemeClr val="tx1"/>
          </a:solidFill>
          <a:latin typeface="+mj-lt"/>
          <a:ea typeface="+mj-ea"/>
          <a:cs typeface="+mj-cs"/>
        </a:defRPr>
      </a:lvl1pPr>
      <a:lvl2pPr algn="ctr" defTabSz="912813" rtl="0" fontAlgn="base">
        <a:spcBef>
          <a:spcPct val="0"/>
        </a:spcBef>
        <a:spcAft>
          <a:spcPct val="0"/>
        </a:spcAft>
        <a:defRPr sz="4400">
          <a:solidFill>
            <a:schemeClr val="tx1"/>
          </a:solidFill>
          <a:latin typeface="Calibri" pitchFamily="34" charset="0"/>
        </a:defRPr>
      </a:lvl2pPr>
      <a:lvl3pPr algn="ctr" defTabSz="912813" rtl="0" fontAlgn="base">
        <a:spcBef>
          <a:spcPct val="0"/>
        </a:spcBef>
        <a:spcAft>
          <a:spcPct val="0"/>
        </a:spcAft>
        <a:defRPr sz="4400">
          <a:solidFill>
            <a:schemeClr val="tx1"/>
          </a:solidFill>
          <a:latin typeface="Calibri" pitchFamily="34" charset="0"/>
        </a:defRPr>
      </a:lvl3pPr>
      <a:lvl4pPr algn="ctr" defTabSz="912813" rtl="0" fontAlgn="base">
        <a:spcBef>
          <a:spcPct val="0"/>
        </a:spcBef>
        <a:spcAft>
          <a:spcPct val="0"/>
        </a:spcAft>
        <a:defRPr sz="4400">
          <a:solidFill>
            <a:schemeClr val="tx1"/>
          </a:solidFill>
          <a:latin typeface="Calibri" pitchFamily="34" charset="0"/>
        </a:defRPr>
      </a:lvl4pPr>
      <a:lvl5pPr algn="ctr" defTabSz="912813" rtl="0" fontAlgn="base">
        <a:spcBef>
          <a:spcPct val="0"/>
        </a:spcBef>
        <a:spcAft>
          <a:spcPct val="0"/>
        </a:spcAft>
        <a:defRPr sz="4400">
          <a:solidFill>
            <a:schemeClr val="tx1"/>
          </a:solidFill>
          <a:latin typeface="Calibri" pitchFamily="34" charset="0"/>
        </a:defRPr>
      </a:lvl5pPr>
      <a:lvl6pPr marL="457200" algn="ctr" defTabSz="912813" rtl="0" fontAlgn="base">
        <a:spcBef>
          <a:spcPct val="0"/>
        </a:spcBef>
        <a:spcAft>
          <a:spcPct val="0"/>
        </a:spcAft>
        <a:defRPr sz="4400">
          <a:solidFill>
            <a:schemeClr val="tx1"/>
          </a:solidFill>
          <a:latin typeface="Calibri" pitchFamily="34" charset="0"/>
        </a:defRPr>
      </a:lvl6pPr>
      <a:lvl7pPr marL="914400" algn="ctr" defTabSz="912813" rtl="0" fontAlgn="base">
        <a:spcBef>
          <a:spcPct val="0"/>
        </a:spcBef>
        <a:spcAft>
          <a:spcPct val="0"/>
        </a:spcAft>
        <a:defRPr sz="4400">
          <a:solidFill>
            <a:schemeClr val="tx1"/>
          </a:solidFill>
          <a:latin typeface="Calibri" pitchFamily="34" charset="0"/>
        </a:defRPr>
      </a:lvl7pPr>
      <a:lvl8pPr marL="1371600" algn="ctr" defTabSz="912813" rtl="0" fontAlgn="base">
        <a:spcBef>
          <a:spcPct val="0"/>
        </a:spcBef>
        <a:spcAft>
          <a:spcPct val="0"/>
        </a:spcAft>
        <a:defRPr sz="4400">
          <a:solidFill>
            <a:schemeClr val="tx1"/>
          </a:solidFill>
          <a:latin typeface="Calibri" pitchFamily="34" charset="0"/>
        </a:defRPr>
      </a:lvl8pPr>
      <a:lvl9pPr marL="1828800" algn="ctr" defTabSz="912813" rtl="0" fontAlgn="base">
        <a:spcBef>
          <a:spcPct val="0"/>
        </a:spcBef>
        <a:spcAft>
          <a:spcPct val="0"/>
        </a:spcAft>
        <a:defRPr sz="4400">
          <a:solidFill>
            <a:schemeClr val="tx1"/>
          </a:solidFill>
          <a:latin typeface="Calibri" pitchFamily="34" charset="0"/>
        </a:defRPr>
      </a:lvl9pPr>
    </p:titleStyle>
    <p:bodyStyle>
      <a:lvl1pPr marL="341313" indent="-341313" algn="l" defTabSz="912813" rtl="0" fontAlgn="base">
        <a:spcBef>
          <a:spcPct val="20000"/>
        </a:spcBef>
        <a:spcAft>
          <a:spcPct val="0"/>
        </a:spcAft>
        <a:buFont typeface="Arial" charset="0"/>
        <a:buChar char="•"/>
        <a:defRPr sz="3200" kern="1200">
          <a:solidFill>
            <a:schemeClr val="tx1"/>
          </a:solidFill>
          <a:latin typeface="+mn-lt"/>
          <a:ea typeface="+mn-ea"/>
          <a:cs typeface="+mn-cs"/>
        </a:defRPr>
      </a:lvl1pPr>
      <a:lvl2pPr marL="741363" indent="-284163" algn="l" defTabSz="912813" rtl="0" fontAlgn="base">
        <a:spcBef>
          <a:spcPct val="20000"/>
        </a:spcBef>
        <a:spcAft>
          <a:spcPct val="0"/>
        </a:spcAft>
        <a:buFont typeface="Arial" charset="0"/>
        <a:buChar char="–"/>
        <a:defRPr sz="2800" kern="1200">
          <a:solidFill>
            <a:schemeClr val="tx1"/>
          </a:solidFill>
          <a:latin typeface="+mn-lt"/>
          <a:ea typeface="+mn-ea"/>
          <a:cs typeface="+mn-cs"/>
        </a:defRPr>
      </a:lvl2pPr>
      <a:lvl3pPr marL="1141413" indent="-227013" algn="l" defTabSz="912813" rtl="0" fontAlgn="base">
        <a:spcBef>
          <a:spcPct val="20000"/>
        </a:spcBef>
        <a:spcAft>
          <a:spcPct val="0"/>
        </a:spcAft>
        <a:buFont typeface="Arial" charset="0"/>
        <a:buChar char="•"/>
        <a:defRPr sz="2400" kern="1200">
          <a:solidFill>
            <a:schemeClr val="tx1"/>
          </a:solidFill>
          <a:latin typeface="+mn-lt"/>
          <a:ea typeface="+mn-ea"/>
          <a:cs typeface="+mn-cs"/>
        </a:defRPr>
      </a:lvl3pPr>
      <a:lvl4pPr marL="1598613" indent="-227013" algn="l" defTabSz="912813" rtl="0" fontAlgn="base">
        <a:spcBef>
          <a:spcPct val="20000"/>
        </a:spcBef>
        <a:spcAft>
          <a:spcPct val="0"/>
        </a:spcAft>
        <a:buFont typeface="Arial" charset="0"/>
        <a:buChar char="–"/>
        <a:defRPr sz="2000" kern="1200">
          <a:solidFill>
            <a:schemeClr val="tx1"/>
          </a:solidFill>
          <a:latin typeface="+mn-lt"/>
          <a:ea typeface="+mn-ea"/>
          <a:cs typeface="+mn-cs"/>
        </a:defRPr>
      </a:lvl4pPr>
      <a:lvl5pPr marL="2055813" indent="-227013" algn="l" defTabSz="912813"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5.emf"/></Relationships>
</file>

<file path=ppt/slides/_rels/slide11.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337" name="Group 2"/>
          <p:cNvGrpSpPr>
            <a:grpSpLocks/>
          </p:cNvGrpSpPr>
          <p:nvPr/>
        </p:nvGrpSpPr>
        <p:grpSpPr bwMode="auto">
          <a:xfrm>
            <a:off x="6248400" y="0"/>
            <a:ext cx="2895600" cy="6858000"/>
            <a:chOff x="7329" y="0"/>
            <a:chExt cx="4911" cy="15840"/>
          </a:xfrm>
        </p:grpSpPr>
        <p:grpSp>
          <p:nvGrpSpPr>
            <p:cNvPr id="14341" name="Group 3"/>
            <p:cNvGrpSpPr>
              <a:grpSpLocks/>
            </p:cNvGrpSpPr>
            <p:nvPr/>
          </p:nvGrpSpPr>
          <p:grpSpPr bwMode="auto">
            <a:xfrm>
              <a:off x="7344" y="0"/>
              <a:ext cx="4896" cy="15840"/>
              <a:chOff x="7560" y="0"/>
              <a:chExt cx="4700" cy="15840"/>
            </a:xfrm>
          </p:grpSpPr>
          <p:sp>
            <p:nvSpPr>
              <p:cNvPr id="14343" name="Rectangle 4"/>
              <p:cNvSpPr>
                <a:spLocks noChangeArrowheads="1"/>
              </p:cNvSpPr>
              <p:nvPr/>
            </p:nvSpPr>
            <p:spPr bwMode="auto">
              <a:xfrm>
                <a:off x="7755" y="0"/>
                <a:ext cx="4505" cy="15840"/>
              </a:xfrm>
              <a:prstGeom prst="rect">
                <a:avLst/>
              </a:prstGeom>
              <a:solidFill>
                <a:srgbClr val="9BBB59"/>
              </a:solidFill>
              <a:ln w="9525">
                <a:noFill/>
                <a:miter lim="800000"/>
                <a:headEnd/>
                <a:tailEnd/>
              </a:ln>
            </p:spPr>
            <p:txBody>
              <a:bodyPr/>
              <a:lstStyle/>
              <a:p>
                <a:endParaRPr lang="en-US">
                  <a:latin typeface="Calibri" pitchFamily="34" charset="0"/>
                </a:endParaRPr>
              </a:p>
            </p:txBody>
          </p:sp>
          <p:sp>
            <p:nvSpPr>
              <p:cNvPr id="14344" name="Rectangle 5" descr="Light vertical"/>
              <p:cNvSpPr>
                <a:spLocks noChangeArrowheads="1"/>
              </p:cNvSpPr>
              <p:nvPr/>
            </p:nvSpPr>
            <p:spPr bwMode="auto">
              <a:xfrm>
                <a:off x="7560" y="8"/>
                <a:ext cx="195" cy="15825"/>
              </a:xfrm>
              <a:prstGeom prst="rect">
                <a:avLst/>
              </a:prstGeom>
              <a:pattFill prst="ltVert">
                <a:fgClr>
                  <a:srgbClr val="9BBB59">
                    <a:alpha val="79999"/>
                  </a:srgbClr>
                </a:fgClr>
                <a:bgClr>
                  <a:srgbClr val="FFFFFF">
                    <a:alpha val="79999"/>
                  </a:srgbClr>
                </a:bgClr>
              </a:pattFill>
              <a:ln w="12700">
                <a:noFill/>
                <a:miter lim="800000"/>
                <a:headEnd/>
                <a:tailEnd/>
              </a:ln>
            </p:spPr>
            <p:txBody>
              <a:bodyPr anchor="ctr"/>
              <a:lstStyle/>
              <a:p>
                <a:endParaRPr lang="en-US">
                  <a:latin typeface="Calibri" pitchFamily="34" charset="0"/>
                </a:endParaRPr>
              </a:p>
            </p:txBody>
          </p:sp>
        </p:grpSp>
        <p:sp>
          <p:nvSpPr>
            <p:cNvPr id="14342" name="Rectangle 7"/>
            <p:cNvSpPr>
              <a:spLocks noChangeArrowheads="1"/>
            </p:cNvSpPr>
            <p:nvPr/>
          </p:nvSpPr>
          <p:spPr bwMode="auto">
            <a:xfrm>
              <a:off x="7329" y="10658"/>
              <a:ext cx="4889" cy="4462"/>
            </a:xfrm>
            <a:prstGeom prst="rect">
              <a:avLst/>
            </a:prstGeom>
            <a:noFill/>
            <a:ln w="12700">
              <a:noFill/>
              <a:miter lim="800000"/>
              <a:headEnd/>
              <a:tailEnd/>
            </a:ln>
          </p:spPr>
          <p:txBody>
            <a:bodyPr lIns="365760" tIns="182880" rIns="182880" bIns="182880" anchor="b"/>
            <a:lstStyle/>
            <a:p>
              <a:r>
                <a:rPr lang="en-US">
                  <a:latin typeface="Calibri" pitchFamily="34" charset="0"/>
                </a:rPr>
                <a:t>Group 3</a:t>
              </a:r>
            </a:p>
            <a:p>
              <a:r>
                <a:rPr lang="en-US" sz="1400">
                  <a:latin typeface="Times New Roman" pitchFamily="18" charset="0"/>
                </a:rPr>
                <a:t>	</a:t>
              </a:r>
              <a:r>
                <a:rPr lang="en-US" sz="1600">
                  <a:latin typeface="Calibri" pitchFamily="34" charset="0"/>
                </a:rPr>
                <a:t>Celina Martin</a:t>
              </a:r>
            </a:p>
            <a:p>
              <a:r>
                <a:rPr lang="en-US" sz="1600">
                  <a:latin typeface="Calibri" pitchFamily="34" charset="0"/>
                </a:rPr>
                <a:t>	James Kies</a:t>
              </a:r>
            </a:p>
            <a:p>
              <a:r>
                <a:rPr lang="en-US" sz="1600">
                  <a:latin typeface="Calibri" pitchFamily="34" charset="0"/>
                </a:rPr>
                <a:t>	Mike Jones</a:t>
              </a:r>
            </a:p>
            <a:p>
              <a:r>
                <a:rPr lang="en-US" sz="1600">
                  <a:latin typeface="Calibri" pitchFamily="34" charset="0"/>
                </a:rPr>
                <a:t>	Yazen Ghannam</a:t>
              </a:r>
              <a:endParaRPr lang="en-US" sz="1600">
                <a:solidFill>
                  <a:srgbClr val="FFFFFF"/>
                </a:solidFill>
                <a:latin typeface="Times New Roman" pitchFamily="18" charset="0"/>
              </a:endParaRPr>
            </a:p>
            <a:p>
              <a:endParaRPr lang="en-US"/>
            </a:p>
          </p:txBody>
        </p:sp>
      </p:grpSp>
      <p:sp>
        <p:nvSpPr>
          <p:cNvPr id="14338" name="Rectangle 9"/>
          <p:cNvSpPr>
            <a:spLocks noChangeArrowheads="1"/>
          </p:cNvSpPr>
          <p:nvPr/>
        </p:nvSpPr>
        <p:spPr bwMode="auto">
          <a:xfrm>
            <a:off x="12700" y="2019191"/>
            <a:ext cx="6981825" cy="646331"/>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3600" dirty="0" smtClean="0">
                <a:latin typeface="Cambria" pitchFamily="18" charset="0"/>
              </a:rPr>
              <a:t>Intelligent Driving System</a:t>
            </a:r>
            <a:endParaRPr lang="en-US" dirty="0"/>
          </a:p>
        </p:txBody>
      </p:sp>
      <p:sp>
        <p:nvSpPr>
          <p:cNvPr id="14339" name="Rectangle 10"/>
          <p:cNvSpPr>
            <a:spLocks noChangeArrowheads="1"/>
          </p:cNvSpPr>
          <p:nvPr/>
        </p:nvSpPr>
        <p:spPr bwMode="auto">
          <a:xfrm>
            <a:off x="14288" y="2890838"/>
            <a:ext cx="6986587" cy="460375"/>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2400">
                <a:latin typeface="Cambria" pitchFamily="18" charset="0"/>
              </a:rPr>
              <a:t>PowerGrid Engineering, LLC</a:t>
            </a:r>
            <a:endParaRPr lang="en-US"/>
          </a:p>
        </p:txBody>
      </p:sp>
      <p:sp>
        <p:nvSpPr>
          <p:cNvPr id="14340" name="Rectangle 11"/>
          <p:cNvSpPr>
            <a:spLocks noChangeArrowheads="1"/>
          </p:cNvSpPr>
          <p:nvPr/>
        </p:nvSpPr>
        <p:spPr bwMode="auto">
          <a:xfrm>
            <a:off x="26988" y="3576638"/>
            <a:ext cx="6986587" cy="461962"/>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2200">
                <a:latin typeface="Cambria" pitchFamily="18" charset="0"/>
              </a:rPr>
              <a:t>Progress Energy Inc.</a:t>
            </a:r>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9"/>
          <p:cNvSpPr>
            <a:spLocks noChangeArrowheads="1"/>
          </p:cNvSpPr>
          <p:nvPr/>
        </p:nvSpPr>
        <p:spPr bwMode="auto">
          <a:xfrm>
            <a:off x="457200" y="228600"/>
            <a:ext cx="8277225" cy="554038"/>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3000">
                <a:latin typeface="Cambria" pitchFamily="18" charset="0"/>
              </a:rPr>
              <a:t>Electrical System</a:t>
            </a:r>
            <a:endParaRPr lang="en-US" sz="3000"/>
          </a:p>
        </p:txBody>
      </p:sp>
      <p:sp>
        <p:nvSpPr>
          <p:cNvPr id="30722" name="Rectangle 9"/>
          <p:cNvSpPr>
            <a:spLocks noChangeArrowheads="1"/>
          </p:cNvSpPr>
          <p:nvPr/>
        </p:nvSpPr>
        <p:spPr bwMode="auto">
          <a:xfrm>
            <a:off x="457200" y="914400"/>
            <a:ext cx="8277225" cy="492125"/>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2600" dirty="0">
                <a:latin typeface="Cambria" pitchFamily="18" charset="0"/>
              </a:rPr>
              <a:t>RPM/Motor Current Sensors</a:t>
            </a:r>
            <a:endParaRPr lang="en-US" sz="2600" dirty="0"/>
          </a:p>
        </p:txBody>
      </p:sp>
      <p:pic>
        <p:nvPicPr>
          <p:cNvPr id="30723" name="Picture 1"/>
          <p:cNvPicPr>
            <a:picLocks noChangeAspect="1" noChangeArrowheads="1"/>
          </p:cNvPicPr>
          <p:nvPr/>
        </p:nvPicPr>
        <p:blipFill>
          <a:blip r:embed="rId2" cstate="print"/>
          <a:srcRect/>
          <a:stretch>
            <a:fillRect/>
          </a:stretch>
        </p:blipFill>
        <p:spPr bwMode="auto">
          <a:xfrm>
            <a:off x="304800" y="3962400"/>
            <a:ext cx="3276600" cy="2438400"/>
          </a:xfrm>
          <a:prstGeom prst="rect">
            <a:avLst/>
          </a:prstGeom>
          <a:noFill/>
          <a:ln w="9525">
            <a:solidFill>
              <a:schemeClr val="tx1"/>
            </a:solidFill>
            <a:miter lim="800000"/>
            <a:headEnd/>
            <a:tailEnd/>
          </a:ln>
        </p:spPr>
      </p:pic>
      <p:pic>
        <p:nvPicPr>
          <p:cNvPr id="30724" name="Picture 2"/>
          <p:cNvPicPr>
            <a:picLocks noChangeAspect="1" noChangeArrowheads="1"/>
          </p:cNvPicPr>
          <p:nvPr/>
        </p:nvPicPr>
        <p:blipFill>
          <a:blip r:embed="rId3" cstate="print"/>
          <a:srcRect/>
          <a:stretch>
            <a:fillRect/>
          </a:stretch>
        </p:blipFill>
        <p:spPr bwMode="auto">
          <a:xfrm>
            <a:off x="304800" y="1600200"/>
            <a:ext cx="3276600" cy="2057400"/>
          </a:xfrm>
          <a:prstGeom prst="rect">
            <a:avLst/>
          </a:prstGeom>
          <a:noFill/>
          <a:ln w="9525">
            <a:solidFill>
              <a:schemeClr val="tx1"/>
            </a:solidFill>
            <a:miter lim="800000"/>
            <a:headEnd/>
            <a:tailEnd/>
          </a:ln>
        </p:spPr>
      </p:pic>
      <p:pic>
        <p:nvPicPr>
          <p:cNvPr id="30725" name="Picture 3"/>
          <p:cNvPicPr>
            <a:picLocks noChangeAspect="1" noChangeArrowheads="1"/>
          </p:cNvPicPr>
          <p:nvPr/>
        </p:nvPicPr>
        <p:blipFill>
          <a:blip r:embed="rId4" cstate="print"/>
          <a:srcRect/>
          <a:stretch>
            <a:fillRect/>
          </a:stretch>
        </p:blipFill>
        <p:spPr bwMode="auto">
          <a:xfrm>
            <a:off x="4648200" y="1600200"/>
            <a:ext cx="3124200" cy="1524000"/>
          </a:xfrm>
          <a:prstGeom prst="rect">
            <a:avLst/>
          </a:prstGeom>
          <a:noFill/>
          <a:ln w="9525">
            <a:noFill/>
            <a:miter lim="800000"/>
            <a:headEnd/>
            <a:tailEnd/>
          </a:ln>
        </p:spPr>
      </p:pic>
      <p:sp>
        <p:nvSpPr>
          <p:cNvPr id="30726" name="Content Placeholder 2"/>
          <p:cNvSpPr txBox="1">
            <a:spLocks/>
          </p:cNvSpPr>
          <p:nvPr/>
        </p:nvSpPr>
        <p:spPr bwMode="auto">
          <a:xfrm>
            <a:off x="3733800" y="2895600"/>
            <a:ext cx="4724400" cy="2133600"/>
          </a:xfrm>
          <a:prstGeom prst="rect">
            <a:avLst/>
          </a:prstGeom>
          <a:noFill/>
          <a:ln w="9525">
            <a:noFill/>
            <a:miter lim="800000"/>
            <a:headEnd/>
            <a:tailEnd/>
          </a:ln>
        </p:spPr>
        <p:txBody>
          <a:bodyPr/>
          <a:lstStyle/>
          <a:p>
            <a:pPr marL="341313" indent="-341313">
              <a:spcBef>
                <a:spcPct val="20000"/>
              </a:spcBef>
              <a:buFont typeface="Arial" charset="0"/>
              <a:buChar char="•"/>
            </a:pPr>
            <a:endParaRPr lang="en-US" sz="1600" dirty="0">
              <a:latin typeface="Calibri" pitchFamily="34" charset="0"/>
            </a:endParaRPr>
          </a:p>
          <a:p>
            <a:pPr marL="341313" indent="-341313">
              <a:spcBef>
                <a:spcPct val="20000"/>
              </a:spcBef>
              <a:buFont typeface="Arial" charset="0"/>
              <a:buChar char="•"/>
            </a:pPr>
            <a:r>
              <a:rPr lang="en-US" sz="1600" dirty="0">
                <a:latin typeface="Calibri" pitchFamily="34" charset="0"/>
              </a:rPr>
              <a:t>Hall effect  ring  has </a:t>
            </a:r>
            <a:r>
              <a:rPr lang="en-US" sz="1600" dirty="0" smtClean="0">
                <a:latin typeface="Calibri" pitchFamily="34" charset="0"/>
              </a:rPr>
              <a:t>four </a:t>
            </a:r>
            <a:r>
              <a:rPr lang="en-US" sz="1600" dirty="0">
                <a:latin typeface="Calibri" pitchFamily="34" charset="0"/>
              </a:rPr>
              <a:t>symmetrically placed sensors attaches to motor shaft to measure motor rotational speeds. </a:t>
            </a:r>
          </a:p>
          <a:p>
            <a:pPr marL="341313" indent="-341313">
              <a:spcBef>
                <a:spcPct val="20000"/>
              </a:spcBef>
              <a:buFont typeface="Arial" charset="0"/>
              <a:buChar char="•"/>
            </a:pPr>
            <a:r>
              <a:rPr lang="en-US" sz="1600" dirty="0">
                <a:latin typeface="Calibri" pitchFamily="34" charset="0"/>
              </a:rPr>
              <a:t>The RPM will be displayed on the touch screen to allow driver to know when to shift gears because electric vehicles don’t have engine noise to know when to shift.</a:t>
            </a:r>
          </a:p>
          <a:p>
            <a:pPr marL="341313" indent="-341313">
              <a:spcBef>
                <a:spcPct val="20000"/>
              </a:spcBef>
              <a:buFont typeface="Arial" charset="0"/>
              <a:buChar char="•"/>
            </a:pPr>
            <a:r>
              <a:rPr lang="en-US" sz="1600" dirty="0">
                <a:latin typeface="Calibri" pitchFamily="34" charset="0"/>
              </a:rPr>
              <a:t>Current used to measure the +/- 500 amps of motor and battery current is the F.W. Bell RSS-200-A Hall Effect sensor.  The sensor  has a linearity over the +/-200A range and can also measure current  up to +/- 500A with some minor non-linearity effects. The output sensitivity is 8mV/A centered around a 6VDC reference voltage.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3" name="Picture 1"/>
          <p:cNvPicPr>
            <a:picLocks noChangeAspect="1" noChangeArrowheads="1"/>
          </p:cNvPicPr>
          <p:nvPr/>
        </p:nvPicPr>
        <p:blipFill>
          <a:blip r:embed="rId3" cstate="print"/>
          <a:srcRect/>
          <a:stretch>
            <a:fillRect/>
          </a:stretch>
        </p:blipFill>
        <p:spPr bwMode="auto">
          <a:xfrm>
            <a:off x="3962400" y="1676400"/>
            <a:ext cx="4267200" cy="5105400"/>
          </a:xfrm>
          <a:prstGeom prst="rect">
            <a:avLst/>
          </a:prstGeom>
          <a:noFill/>
          <a:ln w="9525">
            <a:noFill/>
            <a:miter lim="800000"/>
            <a:headEnd/>
            <a:tailEnd/>
          </a:ln>
        </p:spPr>
      </p:pic>
      <p:sp>
        <p:nvSpPr>
          <p:cNvPr id="33794" name="Rectangle 9"/>
          <p:cNvSpPr>
            <a:spLocks noChangeArrowheads="1"/>
          </p:cNvSpPr>
          <p:nvPr/>
        </p:nvSpPr>
        <p:spPr bwMode="auto">
          <a:xfrm>
            <a:off x="457200" y="228600"/>
            <a:ext cx="8277225" cy="554038"/>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3000">
                <a:latin typeface="Cambria" pitchFamily="18" charset="0"/>
              </a:rPr>
              <a:t>Electrical System</a:t>
            </a:r>
            <a:endParaRPr lang="en-US" sz="3000"/>
          </a:p>
        </p:txBody>
      </p:sp>
      <p:sp>
        <p:nvSpPr>
          <p:cNvPr id="33795" name="Rectangle 9"/>
          <p:cNvSpPr>
            <a:spLocks noChangeArrowheads="1"/>
          </p:cNvSpPr>
          <p:nvPr/>
        </p:nvSpPr>
        <p:spPr bwMode="auto">
          <a:xfrm>
            <a:off x="457200" y="914400"/>
            <a:ext cx="8277225" cy="492125"/>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2600">
                <a:latin typeface="Cambria" pitchFamily="18" charset="0"/>
              </a:rPr>
              <a:t>Sensor /Motor Controller</a:t>
            </a:r>
            <a:endParaRPr lang="en-US" sz="2600"/>
          </a:p>
        </p:txBody>
      </p:sp>
      <p:sp>
        <p:nvSpPr>
          <p:cNvPr id="33796" name="Content Placeholder 2"/>
          <p:cNvSpPr txBox="1">
            <a:spLocks/>
          </p:cNvSpPr>
          <p:nvPr/>
        </p:nvSpPr>
        <p:spPr bwMode="auto">
          <a:xfrm>
            <a:off x="457200" y="1676400"/>
            <a:ext cx="3581400" cy="4419600"/>
          </a:xfrm>
          <a:prstGeom prst="rect">
            <a:avLst/>
          </a:prstGeom>
          <a:noFill/>
          <a:ln w="9525">
            <a:noFill/>
            <a:miter lim="800000"/>
            <a:headEnd/>
            <a:tailEnd/>
          </a:ln>
        </p:spPr>
        <p:txBody>
          <a:bodyPr/>
          <a:lstStyle/>
          <a:p>
            <a:pPr marL="341313" indent="-341313">
              <a:spcBef>
                <a:spcPct val="20000"/>
              </a:spcBef>
              <a:buFont typeface="Arial" charset="0"/>
              <a:buChar char="•"/>
            </a:pPr>
            <a:r>
              <a:rPr lang="en-US">
                <a:latin typeface="Calibri" pitchFamily="34" charset="0"/>
              </a:rPr>
              <a:t>Microchip PIC32 Microcontroller</a:t>
            </a:r>
          </a:p>
          <a:p>
            <a:pPr marL="341313" indent="-341313">
              <a:spcBef>
                <a:spcPct val="20000"/>
              </a:spcBef>
              <a:buFont typeface="Arial" charset="0"/>
              <a:buChar char="•"/>
            </a:pPr>
            <a:r>
              <a:rPr lang="en-US">
                <a:latin typeface="Calibri" pitchFamily="34" charset="0"/>
              </a:rPr>
              <a:t>16 Digital temperature sensor inputs</a:t>
            </a:r>
          </a:p>
          <a:p>
            <a:pPr marL="341313" indent="-341313">
              <a:spcBef>
                <a:spcPct val="20000"/>
              </a:spcBef>
              <a:buFont typeface="Arial" charset="0"/>
              <a:buChar char="•"/>
            </a:pPr>
            <a:r>
              <a:rPr lang="en-US">
                <a:latin typeface="Calibri" pitchFamily="34" charset="0"/>
              </a:rPr>
              <a:t>10 Bit A/D</a:t>
            </a:r>
          </a:p>
          <a:p>
            <a:pPr marL="341313" indent="-341313">
              <a:spcBef>
                <a:spcPct val="20000"/>
              </a:spcBef>
              <a:buFont typeface="Arial" charset="0"/>
              <a:buChar char="•"/>
            </a:pPr>
            <a:r>
              <a:rPr lang="en-US">
                <a:latin typeface="Calibri" pitchFamily="34" charset="0"/>
              </a:rPr>
              <a:t>PWM output </a:t>
            </a:r>
          </a:p>
          <a:p>
            <a:pPr marL="341313" indent="-341313">
              <a:spcBef>
                <a:spcPct val="20000"/>
              </a:spcBef>
              <a:buFont typeface="Arial" charset="0"/>
              <a:buChar char="•"/>
            </a:pPr>
            <a:r>
              <a:rPr lang="en-US">
                <a:latin typeface="Calibri" pitchFamily="34" charset="0"/>
              </a:rPr>
              <a:t>Digital Outputs </a:t>
            </a:r>
          </a:p>
          <a:p>
            <a:pPr marL="341313" indent="-341313">
              <a:spcBef>
                <a:spcPct val="20000"/>
              </a:spcBef>
              <a:buFont typeface="Arial" charset="0"/>
              <a:buChar char="•"/>
            </a:pPr>
            <a:r>
              <a:rPr lang="en-US">
                <a:latin typeface="Calibri" pitchFamily="34" charset="0"/>
              </a:rPr>
              <a:t>Digital Inputs</a:t>
            </a:r>
          </a:p>
          <a:p>
            <a:pPr marL="341313" indent="-341313">
              <a:spcBef>
                <a:spcPct val="20000"/>
              </a:spcBef>
              <a:buFont typeface="Arial" charset="0"/>
              <a:buChar char="•"/>
            </a:pPr>
            <a:r>
              <a:rPr lang="en-US">
                <a:latin typeface="Calibri" pitchFamily="34" charset="0"/>
              </a:rPr>
              <a:t>Filters and Voltage conversion</a:t>
            </a:r>
          </a:p>
          <a:p>
            <a:pPr marL="341313" indent="-341313">
              <a:spcBef>
                <a:spcPct val="20000"/>
              </a:spcBef>
              <a:buFont typeface="Arial" charset="0"/>
              <a:buChar char="•"/>
            </a:pPr>
            <a:r>
              <a:rPr lang="en-US">
                <a:latin typeface="Calibri" pitchFamily="34" charset="0"/>
              </a:rPr>
              <a:t>Output DAC </a:t>
            </a:r>
          </a:p>
          <a:p>
            <a:pPr marL="341313" indent="-341313">
              <a:spcBef>
                <a:spcPct val="20000"/>
              </a:spcBef>
              <a:buFont typeface="Arial" charset="0"/>
              <a:buChar char="•"/>
            </a:pPr>
            <a:r>
              <a:rPr lang="en-US">
                <a:latin typeface="Calibri" pitchFamily="34" charset="0"/>
              </a:rPr>
              <a:t>SPI communication Bus</a:t>
            </a:r>
          </a:p>
          <a:p>
            <a:pPr marL="341313" indent="-341313">
              <a:spcBef>
                <a:spcPct val="20000"/>
              </a:spcBef>
              <a:buFont typeface="Arial" charset="0"/>
              <a:buChar char="•"/>
            </a:pPr>
            <a:r>
              <a:rPr lang="en-US">
                <a:latin typeface="Calibri" pitchFamily="34" charset="0"/>
              </a:rPr>
              <a:t>Debug ports</a:t>
            </a:r>
          </a:p>
          <a:p>
            <a:pPr marL="341313" indent="-341313">
              <a:spcBef>
                <a:spcPct val="20000"/>
              </a:spcBef>
              <a:buFont typeface="Arial" charset="0"/>
              <a:buChar char="•"/>
            </a:pPr>
            <a:endParaRPr lang="en-US">
              <a:latin typeface="Calibri" pitchFamily="34" charset="0"/>
            </a:endParaRPr>
          </a:p>
          <a:p>
            <a:pPr marL="341313" indent="-341313">
              <a:spcBef>
                <a:spcPct val="20000"/>
              </a:spcBef>
              <a:buFont typeface="Arial" charset="0"/>
              <a:buChar char="•"/>
            </a:pPr>
            <a:endParaRPr lang="en-US">
              <a:latin typeface="Calibri" pitchFamily="34" charset="0"/>
            </a:endParaRPr>
          </a:p>
          <a:p>
            <a:pPr marL="341313" indent="-341313">
              <a:spcBef>
                <a:spcPct val="20000"/>
              </a:spcBef>
              <a:buFont typeface="Arial" charset="0"/>
              <a:buChar char="•"/>
            </a:pPr>
            <a:endParaRPr lang="en-US">
              <a:latin typeface="Calibri" pitchFamily="34" charset="0"/>
            </a:endParaRPr>
          </a:p>
          <a:p>
            <a:pPr marL="341313" indent="-341313">
              <a:spcBef>
                <a:spcPct val="20000"/>
              </a:spcBef>
            </a:pPr>
            <a:r>
              <a:rPr lang="en-US">
                <a:latin typeface="Calibri" pitchFamily="34" charset="0"/>
              </a:rPr>
              <a:t>	</a:t>
            </a:r>
          </a:p>
          <a:p>
            <a:pPr marL="341313" indent="-341313">
              <a:spcBef>
                <a:spcPct val="20000"/>
              </a:spcBef>
              <a:buFont typeface="Arial" charset="0"/>
              <a:buChar char="•"/>
            </a:pPr>
            <a:endParaRPr lang="en-US">
              <a:latin typeface="Calibri" pitchFamily="34" charset="0"/>
            </a:endParaRPr>
          </a:p>
          <a:p>
            <a:pPr marL="341313" indent="-341313">
              <a:spcBef>
                <a:spcPct val="20000"/>
              </a:spcBef>
              <a:buFont typeface="Arial" charset="0"/>
              <a:buChar char="•"/>
            </a:pPr>
            <a:endParaRPr lang="en-US">
              <a:latin typeface="Calibri"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841" name="Picture 1"/>
          <p:cNvPicPr>
            <a:picLocks noChangeAspect="1" noChangeArrowheads="1"/>
          </p:cNvPicPr>
          <p:nvPr/>
        </p:nvPicPr>
        <p:blipFill>
          <a:blip r:embed="rId3" cstate="print"/>
          <a:srcRect r="2274"/>
          <a:stretch>
            <a:fillRect/>
          </a:stretch>
        </p:blipFill>
        <p:spPr bwMode="auto">
          <a:xfrm>
            <a:off x="3810000" y="1981200"/>
            <a:ext cx="4191000" cy="4343400"/>
          </a:xfrm>
          <a:prstGeom prst="rect">
            <a:avLst/>
          </a:prstGeom>
          <a:noFill/>
          <a:ln w="9525">
            <a:noFill/>
            <a:miter lim="800000"/>
            <a:headEnd/>
            <a:tailEnd/>
          </a:ln>
        </p:spPr>
      </p:pic>
      <p:sp>
        <p:nvSpPr>
          <p:cNvPr id="35842" name="Rectangle 9"/>
          <p:cNvSpPr>
            <a:spLocks noChangeArrowheads="1"/>
          </p:cNvSpPr>
          <p:nvPr/>
        </p:nvSpPr>
        <p:spPr bwMode="auto">
          <a:xfrm>
            <a:off x="457200" y="228600"/>
            <a:ext cx="8277225" cy="554038"/>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3000">
                <a:latin typeface="Cambria" pitchFamily="18" charset="0"/>
              </a:rPr>
              <a:t>Electrical System</a:t>
            </a:r>
            <a:endParaRPr lang="en-US" sz="3000"/>
          </a:p>
        </p:txBody>
      </p:sp>
      <p:sp>
        <p:nvSpPr>
          <p:cNvPr id="35843" name="Rectangle 9"/>
          <p:cNvSpPr>
            <a:spLocks noChangeArrowheads="1"/>
          </p:cNvSpPr>
          <p:nvPr/>
        </p:nvSpPr>
        <p:spPr bwMode="auto">
          <a:xfrm>
            <a:off x="457200" y="914400"/>
            <a:ext cx="8277225" cy="492125"/>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2600">
                <a:latin typeface="Cambria" pitchFamily="18" charset="0"/>
              </a:rPr>
              <a:t>Sensor /Motor Controller</a:t>
            </a:r>
            <a:endParaRPr lang="en-US" sz="2600"/>
          </a:p>
        </p:txBody>
      </p:sp>
      <p:sp>
        <p:nvSpPr>
          <p:cNvPr id="35844" name="Content Placeholder 2"/>
          <p:cNvSpPr txBox="1">
            <a:spLocks/>
          </p:cNvSpPr>
          <p:nvPr/>
        </p:nvSpPr>
        <p:spPr bwMode="auto">
          <a:xfrm>
            <a:off x="457200" y="1676400"/>
            <a:ext cx="3200400" cy="4648200"/>
          </a:xfrm>
          <a:prstGeom prst="rect">
            <a:avLst/>
          </a:prstGeom>
          <a:noFill/>
          <a:ln w="9525">
            <a:noFill/>
            <a:miter lim="800000"/>
            <a:headEnd/>
            <a:tailEnd/>
          </a:ln>
        </p:spPr>
        <p:txBody>
          <a:bodyPr/>
          <a:lstStyle/>
          <a:p>
            <a:pPr marL="341313" indent="-341313">
              <a:spcBef>
                <a:spcPct val="20000"/>
              </a:spcBef>
              <a:buFont typeface="Arial" charset="0"/>
              <a:buChar char="•"/>
            </a:pPr>
            <a:r>
              <a:rPr lang="en-US">
                <a:latin typeface="Calibri" pitchFamily="34" charset="0"/>
              </a:rPr>
              <a:t>DC Motor Drive </a:t>
            </a:r>
          </a:p>
          <a:p>
            <a:pPr marL="341313" indent="-341313">
              <a:spcBef>
                <a:spcPct val="20000"/>
              </a:spcBef>
              <a:buFont typeface="Arial" charset="0"/>
              <a:buChar char="•"/>
            </a:pPr>
            <a:r>
              <a:rPr lang="en-US">
                <a:latin typeface="Calibri" pitchFamily="34" charset="0"/>
              </a:rPr>
              <a:t>IXYS Low Side Drive</a:t>
            </a:r>
          </a:p>
          <a:p>
            <a:pPr marL="341313" indent="-341313">
              <a:spcBef>
                <a:spcPct val="20000"/>
              </a:spcBef>
            </a:pPr>
            <a:r>
              <a:rPr lang="en-US">
                <a:latin typeface="Calibri" pitchFamily="34" charset="0"/>
              </a:rPr>
              <a:t>	- IXDN414Y 	</a:t>
            </a:r>
          </a:p>
          <a:p>
            <a:pPr marL="341313" indent="-341313">
              <a:spcBef>
                <a:spcPct val="20000"/>
              </a:spcBef>
              <a:buFont typeface="Arial" charset="0"/>
              <a:buChar char="•"/>
            </a:pPr>
            <a:r>
              <a:rPr lang="en-US">
                <a:latin typeface="Calibri" pitchFamily="34" charset="0"/>
              </a:rPr>
              <a:t>IXYS   IGBT transistors</a:t>
            </a:r>
          </a:p>
          <a:p>
            <a:pPr marL="341313" indent="-341313">
              <a:spcBef>
                <a:spcPct val="20000"/>
              </a:spcBef>
            </a:pPr>
            <a:r>
              <a:rPr lang="en-US">
                <a:latin typeface="Calibri" pitchFamily="34" charset="0"/>
              </a:rPr>
              <a:t>	- IXGK320N60B3</a:t>
            </a:r>
          </a:p>
          <a:p>
            <a:pPr marL="341313" indent="-341313">
              <a:spcBef>
                <a:spcPct val="20000"/>
              </a:spcBef>
              <a:buFont typeface="Arial" charset="0"/>
              <a:buChar char="•"/>
            </a:pPr>
            <a:r>
              <a:rPr lang="en-US">
                <a:latin typeface="Calibri" pitchFamily="34" charset="0"/>
              </a:rPr>
              <a:t>Motor Protection Diode</a:t>
            </a:r>
          </a:p>
          <a:p>
            <a:pPr marL="341313" indent="-341313">
              <a:spcBef>
                <a:spcPct val="20000"/>
              </a:spcBef>
            </a:pPr>
            <a:r>
              <a:rPr lang="en-US">
                <a:latin typeface="Calibri" pitchFamily="34" charset="0"/>
              </a:rPr>
              <a:t>	- MURTA60060R</a:t>
            </a:r>
          </a:p>
          <a:p>
            <a:pPr marL="341313" indent="-341313">
              <a:spcBef>
                <a:spcPct val="20000"/>
              </a:spcBef>
              <a:buFont typeface="Arial" charset="0"/>
              <a:buChar char="•"/>
            </a:pPr>
            <a:r>
              <a:rPr lang="en-US">
                <a:latin typeface="Calibri" pitchFamily="34" charset="0"/>
              </a:rPr>
              <a:t>Difference Amplifier</a:t>
            </a:r>
          </a:p>
          <a:p>
            <a:pPr marL="341313" indent="-341313">
              <a:spcBef>
                <a:spcPct val="20000"/>
              </a:spcBef>
            </a:pPr>
            <a:r>
              <a:rPr lang="en-US">
                <a:latin typeface="Calibri" pitchFamily="34" charset="0"/>
              </a:rPr>
              <a:t>	- AD629BRZ</a:t>
            </a:r>
          </a:p>
          <a:p>
            <a:pPr marL="341313" indent="-341313">
              <a:spcBef>
                <a:spcPct val="20000"/>
              </a:spcBef>
              <a:buFont typeface="Arial" charset="0"/>
              <a:buChar char="•"/>
            </a:pPr>
            <a:r>
              <a:rPr lang="en-US">
                <a:latin typeface="Calibri" pitchFamily="34" charset="0"/>
              </a:rPr>
              <a:t>Bulk Capacitance</a:t>
            </a:r>
          </a:p>
          <a:p>
            <a:pPr marL="341313" indent="-341313">
              <a:spcBef>
                <a:spcPct val="20000"/>
              </a:spcBef>
              <a:buFont typeface="Arial" charset="0"/>
              <a:buChar char="•"/>
            </a:pPr>
            <a:r>
              <a:rPr lang="en-US">
                <a:latin typeface="Calibri" pitchFamily="34" charset="0"/>
              </a:rPr>
              <a:t>Current Sensing</a:t>
            </a:r>
          </a:p>
          <a:p>
            <a:pPr marL="341313" indent="-341313">
              <a:spcBef>
                <a:spcPct val="20000"/>
              </a:spcBef>
            </a:pPr>
            <a:r>
              <a:rPr lang="en-US">
                <a:latin typeface="Calibri" pitchFamily="34" charset="0"/>
              </a:rPr>
              <a:t>	- LT1111</a:t>
            </a:r>
          </a:p>
          <a:p>
            <a:pPr marL="341313" indent="-341313">
              <a:spcBef>
                <a:spcPct val="20000"/>
              </a:spcBef>
            </a:pPr>
            <a:r>
              <a:rPr lang="en-US">
                <a:latin typeface="Calibri" pitchFamily="34" charset="0"/>
              </a:rPr>
              <a:t>	- RSS-200-A </a:t>
            </a:r>
          </a:p>
          <a:p>
            <a:pPr marL="341313" indent="-341313">
              <a:spcBef>
                <a:spcPct val="20000"/>
              </a:spcBef>
            </a:pPr>
            <a:r>
              <a:rPr lang="en-US">
                <a:latin typeface="Calibri" pitchFamily="34" charset="0"/>
              </a:rPr>
              <a:t> </a:t>
            </a:r>
          </a:p>
          <a:p>
            <a:pPr marL="341313" indent="-341313">
              <a:spcBef>
                <a:spcPct val="20000"/>
              </a:spcBef>
              <a:buFont typeface="Arial" charset="0"/>
              <a:buChar char="•"/>
            </a:pPr>
            <a:endParaRPr lang="en-US">
              <a:latin typeface="Calibri" pitchFamily="34" charset="0"/>
            </a:endParaRPr>
          </a:p>
          <a:p>
            <a:pPr marL="341313" indent="-341313">
              <a:spcBef>
                <a:spcPct val="20000"/>
              </a:spcBef>
            </a:pPr>
            <a:endParaRPr lang="en-US">
              <a:latin typeface="Calibri" pitchFamily="34" charset="0"/>
            </a:endParaRPr>
          </a:p>
          <a:p>
            <a:pPr marL="341313" indent="-341313">
              <a:spcBef>
                <a:spcPct val="20000"/>
              </a:spcBef>
              <a:buFont typeface="Arial" charset="0"/>
              <a:buChar char="•"/>
            </a:pPr>
            <a:endParaRPr lang="en-US">
              <a:latin typeface="Calibri" pitchFamily="34" charset="0"/>
            </a:endParaRPr>
          </a:p>
          <a:p>
            <a:pPr marL="341313" indent="-341313">
              <a:spcBef>
                <a:spcPct val="20000"/>
              </a:spcBef>
            </a:pPr>
            <a:r>
              <a:rPr lang="en-US">
                <a:latin typeface="Calibri" pitchFamily="34" charset="0"/>
              </a:rPr>
              <a:t>	</a:t>
            </a:r>
          </a:p>
          <a:p>
            <a:pPr marL="341313" indent="-341313">
              <a:spcBef>
                <a:spcPct val="20000"/>
              </a:spcBef>
              <a:buFont typeface="Arial" charset="0"/>
              <a:buChar char="•"/>
            </a:pPr>
            <a:endParaRPr lang="en-US">
              <a:latin typeface="Calibri" pitchFamily="34" charset="0"/>
            </a:endParaRPr>
          </a:p>
          <a:p>
            <a:pPr marL="341313" indent="-341313">
              <a:spcBef>
                <a:spcPct val="20000"/>
              </a:spcBef>
              <a:buFont typeface="Arial" charset="0"/>
              <a:buChar char="•"/>
            </a:pPr>
            <a:endParaRPr lang="en-US">
              <a:latin typeface="Calibri"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9"/>
          <p:cNvSpPr>
            <a:spLocks noChangeArrowheads="1"/>
          </p:cNvSpPr>
          <p:nvPr/>
        </p:nvSpPr>
        <p:spPr bwMode="auto">
          <a:xfrm>
            <a:off x="457200" y="228600"/>
            <a:ext cx="8277225" cy="554038"/>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3000">
                <a:latin typeface="Cambria" pitchFamily="18" charset="0"/>
              </a:rPr>
              <a:t>Electrical System</a:t>
            </a:r>
            <a:endParaRPr lang="en-US" sz="3000"/>
          </a:p>
        </p:txBody>
      </p:sp>
      <p:sp>
        <p:nvSpPr>
          <p:cNvPr id="37890" name="Rectangle 9"/>
          <p:cNvSpPr>
            <a:spLocks noChangeArrowheads="1"/>
          </p:cNvSpPr>
          <p:nvPr/>
        </p:nvSpPr>
        <p:spPr bwMode="auto">
          <a:xfrm>
            <a:off x="457200" y="838200"/>
            <a:ext cx="8277225" cy="492125"/>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2600">
                <a:latin typeface="Cambria" pitchFamily="18" charset="0"/>
              </a:rPr>
              <a:t>Sensor /Motor Controller</a:t>
            </a:r>
            <a:endParaRPr lang="en-US" sz="2600"/>
          </a:p>
        </p:txBody>
      </p:sp>
      <p:sp>
        <p:nvSpPr>
          <p:cNvPr id="37892" name="TextBox 7"/>
          <p:cNvSpPr txBox="1">
            <a:spLocks noChangeArrowheads="1"/>
          </p:cNvSpPr>
          <p:nvPr/>
        </p:nvSpPr>
        <p:spPr bwMode="auto">
          <a:xfrm>
            <a:off x="762000" y="1600200"/>
            <a:ext cx="6429132" cy="369332"/>
          </a:xfrm>
          <a:prstGeom prst="rect">
            <a:avLst/>
          </a:prstGeom>
          <a:noFill/>
          <a:ln w="9525">
            <a:noFill/>
            <a:miter lim="800000"/>
            <a:headEnd/>
            <a:tailEnd/>
          </a:ln>
        </p:spPr>
        <p:txBody>
          <a:bodyPr wrap="none">
            <a:spAutoFit/>
          </a:bodyPr>
          <a:lstStyle/>
          <a:p>
            <a:pPr>
              <a:buFont typeface="Arial" charset="0"/>
              <a:buChar char="•"/>
            </a:pPr>
            <a:r>
              <a:rPr lang="en-US" dirty="0">
                <a:latin typeface="Calibri" pitchFamily="34" charset="0"/>
              </a:rPr>
              <a:t>    </a:t>
            </a:r>
            <a:r>
              <a:rPr lang="en-US" dirty="0" smtClean="0">
                <a:latin typeface="Calibri" pitchFamily="34" charset="0"/>
              </a:rPr>
              <a:t>Schematic </a:t>
            </a:r>
            <a:r>
              <a:rPr lang="en-US" dirty="0">
                <a:latin typeface="Calibri" pitchFamily="34" charset="0"/>
              </a:rPr>
              <a:t>of </a:t>
            </a:r>
            <a:r>
              <a:rPr lang="en-US" dirty="0" smtClean="0">
                <a:latin typeface="Calibri" pitchFamily="34" charset="0"/>
              </a:rPr>
              <a:t>Sensor/Motor Controller for </a:t>
            </a:r>
            <a:r>
              <a:rPr lang="en-US" dirty="0" err="1" smtClean="0">
                <a:latin typeface="Calibri" pitchFamily="34" charset="0"/>
              </a:rPr>
              <a:t>PowerWheels</a:t>
            </a:r>
            <a:r>
              <a:rPr lang="en-US" dirty="0" smtClean="0">
                <a:latin typeface="Calibri" pitchFamily="34" charset="0"/>
              </a:rPr>
              <a:t> vehicle</a:t>
            </a:r>
            <a:endParaRPr lang="en-US" dirty="0">
              <a:latin typeface="Calibri" pitchFamily="34" charset="0"/>
            </a:endParaRPr>
          </a:p>
        </p:txBody>
      </p:sp>
      <p:pic>
        <p:nvPicPr>
          <p:cNvPr id="1026" name="Picture 2"/>
          <p:cNvPicPr>
            <a:picLocks noChangeAspect="1" noChangeArrowheads="1"/>
          </p:cNvPicPr>
          <p:nvPr/>
        </p:nvPicPr>
        <p:blipFill>
          <a:blip r:embed="rId3"/>
          <a:srcRect/>
          <a:stretch>
            <a:fillRect/>
          </a:stretch>
        </p:blipFill>
        <p:spPr bwMode="auto">
          <a:xfrm>
            <a:off x="0" y="1929011"/>
            <a:ext cx="8305800" cy="4928989"/>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Title 1"/>
          <p:cNvSpPr>
            <a:spLocks noGrp="1"/>
          </p:cNvSpPr>
          <p:nvPr>
            <p:ph type="title"/>
          </p:nvPr>
        </p:nvSpPr>
        <p:spPr/>
        <p:txBody>
          <a:bodyPr/>
          <a:lstStyle/>
          <a:p>
            <a:endParaRPr lang="en-US" smtClean="0"/>
          </a:p>
        </p:txBody>
      </p:sp>
      <p:sp>
        <p:nvSpPr>
          <p:cNvPr id="62467" name="Rectangle 9"/>
          <p:cNvSpPr>
            <a:spLocks noChangeArrowheads="1"/>
          </p:cNvSpPr>
          <p:nvPr/>
        </p:nvSpPr>
        <p:spPr bwMode="auto">
          <a:xfrm>
            <a:off x="457200" y="228600"/>
            <a:ext cx="8277225" cy="554038"/>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3000">
                <a:latin typeface="Cambria" pitchFamily="18" charset="0"/>
              </a:rPr>
              <a:t>Electrical System</a:t>
            </a:r>
            <a:endParaRPr lang="en-US" sz="3000"/>
          </a:p>
        </p:txBody>
      </p:sp>
      <p:sp>
        <p:nvSpPr>
          <p:cNvPr id="62468" name="Rectangle 9"/>
          <p:cNvSpPr>
            <a:spLocks noChangeArrowheads="1"/>
          </p:cNvSpPr>
          <p:nvPr/>
        </p:nvSpPr>
        <p:spPr bwMode="auto">
          <a:xfrm>
            <a:off x="457200" y="914400"/>
            <a:ext cx="8277225" cy="492125"/>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2600" dirty="0" smtClean="0">
                <a:latin typeface="Cambria" pitchFamily="18" charset="0"/>
              </a:rPr>
              <a:t>Printed Circuit Board</a:t>
            </a:r>
            <a:endParaRPr lang="en-US" sz="2600" dirty="0">
              <a:latin typeface="Cambria" pitchFamily="18" charset="0"/>
            </a:endParaRPr>
          </a:p>
        </p:txBody>
      </p:sp>
      <p:pic>
        <p:nvPicPr>
          <p:cNvPr id="2050" name="Picture 2"/>
          <p:cNvPicPr>
            <a:picLocks noChangeAspect="1" noChangeArrowheads="1"/>
          </p:cNvPicPr>
          <p:nvPr/>
        </p:nvPicPr>
        <p:blipFill>
          <a:blip r:embed="rId3"/>
          <a:srcRect/>
          <a:stretch>
            <a:fillRect/>
          </a:stretch>
        </p:blipFill>
        <p:spPr bwMode="auto">
          <a:xfrm>
            <a:off x="304800" y="1527157"/>
            <a:ext cx="8001000" cy="5330844"/>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9"/>
          <p:cNvSpPr>
            <a:spLocks noChangeArrowheads="1"/>
          </p:cNvSpPr>
          <p:nvPr/>
        </p:nvSpPr>
        <p:spPr bwMode="auto">
          <a:xfrm>
            <a:off x="457200" y="914400"/>
            <a:ext cx="8277225" cy="492125"/>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2600" dirty="0" smtClean="0">
                <a:latin typeface="Cambria" pitchFamily="18" charset="0"/>
              </a:rPr>
              <a:t>Issues</a:t>
            </a:r>
            <a:endParaRPr lang="en-US" sz="2600" dirty="0"/>
          </a:p>
        </p:txBody>
      </p:sp>
      <p:sp>
        <p:nvSpPr>
          <p:cNvPr id="41986" name="Rectangle 9"/>
          <p:cNvSpPr>
            <a:spLocks noChangeArrowheads="1"/>
          </p:cNvSpPr>
          <p:nvPr/>
        </p:nvSpPr>
        <p:spPr bwMode="auto">
          <a:xfrm>
            <a:off x="457200" y="228600"/>
            <a:ext cx="8277225" cy="554038"/>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3000">
                <a:latin typeface="Cambria" pitchFamily="18" charset="0"/>
              </a:rPr>
              <a:t>Electrical System</a:t>
            </a:r>
            <a:endParaRPr lang="en-US" sz="3000"/>
          </a:p>
        </p:txBody>
      </p:sp>
      <p:sp>
        <p:nvSpPr>
          <p:cNvPr id="41987" name="TextBox 4"/>
          <p:cNvSpPr txBox="1">
            <a:spLocks noChangeArrowheads="1"/>
          </p:cNvSpPr>
          <p:nvPr/>
        </p:nvSpPr>
        <p:spPr bwMode="auto">
          <a:xfrm>
            <a:off x="533400" y="1600200"/>
            <a:ext cx="7924800" cy="2308324"/>
          </a:xfrm>
          <a:prstGeom prst="rect">
            <a:avLst/>
          </a:prstGeom>
          <a:noFill/>
          <a:ln w="9525">
            <a:noFill/>
            <a:miter lim="800000"/>
            <a:headEnd/>
            <a:tailEnd/>
          </a:ln>
        </p:spPr>
        <p:txBody>
          <a:bodyPr>
            <a:spAutoFit/>
          </a:bodyPr>
          <a:lstStyle/>
          <a:p>
            <a:pPr>
              <a:buFont typeface="Arial" charset="0"/>
              <a:buChar char="•"/>
            </a:pPr>
            <a:r>
              <a:rPr lang="en-US" sz="2400" dirty="0">
                <a:latin typeface="Calibri" pitchFamily="34" charset="0"/>
              </a:rPr>
              <a:t>Noise</a:t>
            </a:r>
          </a:p>
          <a:p>
            <a:pPr lvl="1" indent="0">
              <a:buFont typeface="Arial" charset="0"/>
              <a:buChar char="•"/>
            </a:pPr>
            <a:r>
              <a:rPr lang="en-US" sz="2400" dirty="0">
                <a:latin typeface="Calibri" pitchFamily="34" charset="0"/>
              </a:rPr>
              <a:t>Additional Filtering</a:t>
            </a:r>
          </a:p>
          <a:p>
            <a:pPr lvl="1" indent="0">
              <a:buFont typeface="Arial" charset="0"/>
              <a:buChar char="•"/>
            </a:pPr>
            <a:r>
              <a:rPr lang="en-US" sz="2400" dirty="0">
                <a:latin typeface="Calibri" pitchFamily="34" charset="0"/>
              </a:rPr>
              <a:t>Impedance Shielded </a:t>
            </a:r>
            <a:r>
              <a:rPr lang="en-US" sz="2400" dirty="0" smtClean="0">
                <a:latin typeface="Calibri" pitchFamily="34" charset="0"/>
              </a:rPr>
              <a:t>Cable</a:t>
            </a:r>
          </a:p>
          <a:p>
            <a:pPr>
              <a:buFont typeface="Arial" charset="0"/>
              <a:buChar char="•"/>
            </a:pPr>
            <a:r>
              <a:rPr lang="en-US" sz="2400" dirty="0" smtClean="0">
                <a:latin typeface="Calibri" pitchFamily="34" charset="0"/>
              </a:rPr>
              <a:t>Temperature </a:t>
            </a:r>
            <a:endParaRPr lang="en-US" sz="2400" dirty="0">
              <a:latin typeface="Calibri" pitchFamily="34" charset="0"/>
            </a:endParaRPr>
          </a:p>
          <a:p>
            <a:pPr lvl="1" indent="0">
              <a:buFont typeface="Arial" charset="0"/>
              <a:buChar char="•"/>
            </a:pPr>
            <a:r>
              <a:rPr lang="en-US" sz="2400" dirty="0" smtClean="0">
                <a:latin typeface="Calibri" pitchFamily="34" charset="0"/>
              </a:rPr>
              <a:t>Heat </a:t>
            </a:r>
            <a:r>
              <a:rPr lang="en-US" sz="2400" dirty="0">
                <a:latin typeface="Calibri" pitchFamily="34" charset="0"/>
              </a:rPr>
              <a:t>Sinking</a:t>
            </a:r>
          </a:p>
          <a:p>
            <a:pPr>
              <a:buFont typeface="Arial" charset="0"/>
              <a:buChar char="•"/>
            </a:pPr>
            <a:r>
              <a:rPr lang="en-US" sz="2400" dirty="0" smtClean="0">
                <a:latin typeface="Calibri" pitchFamily="34" charset="0"/>
              </a:rPr>
              <a:t>Designed </a:t>
            </a:r>
            <a:r>
              <a:rPr lang="en-US" sz="2400" dirty="0">
                <a:latin typeface="Calibri" pitchFamily="34" charset="0"/>
              </a:rPr>
              <a:t>Motor Drive </a:t>
            </a:r>
            <a:r>
              <a:rPr lang="en-US" sz="2400" dirty="0" smtClean="0">
                <a:latin typeface="Calibri" pitchFamily="34" charset="0"/>
              </a:rPr>
              <a:t>Electronics</a:t>
            </a:r>
            <a:endParaRPr lang="en-US" sz="2400" dirty="0">
              <a:latin typeface="Calibri"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9"/>
          <p:cNvSpPr>
            <a:spLocks noChangeArrowheads="1"/>
          </p:cNvSpPr>
          <p:nvPr/>
        </p:nvSpPr>
        <p:spPr bwMode="auto">
          <a:xfrm>
            <a:off x="457200" y="228600"/>
            <a:ext cx="8277225" cy="554038"/>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3000">
                <a:latin typeface="Cambria" pitchFamily="18" charset="0"/>
              </a:rPr>
              <a:t>Electrical System</a:t>
            </a:r>
            <a:endParaRPr lang="en-US" sz="3000"/>
          </a:p>
        </p:txBody>
      </p:sp>
      <p:sp>
        <p:nvSpPr>
          <p:cNvPr id="44034" name="Rectangle 9"/>
          <p:cNvSpPr>
            <a:spLocks noChangeArrowheads="1"/>
          </p:cNvSpPr>
          <p:nvPr/>
        </p:nvSpPr>
        <p:spPr bwMode="auto">
          <a:xfrm>
            <a:off x="457200" y="914400"/>
            <a:ext cx="8277225" cy="492125"/>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2600">
                <a:latin typeface="Cambria" pitchFamily="18" charset="0"/>
              </a:rPr>
              <a:t>Temperature Sensors</a:t>
            </a:r>
            <a:endParaRPr lang="en-US" sz="2600"/>
          </a:p>
        </p:txBody>
      </p:sp>
      <p:sp>
        <p:nvSpPr>
          <p:cNvPr id="44035" name="Content Placeholder 7"/>
          <p:cNvSpPr>
            <a:spLocks noGrp="1"/>
          </p:cNvSpPr>
          <p:nvPr>
            <p:ph idx="1"/>
          </p:nvPr>
        </p:nvSpPr>
        <p:spPr/>
        <p:txBody>
          <a:bodyPr/>
          <a:lstStyle/>
          <a:p>
            <a:r>
              <a:rPr lang="en-US" smtClean="0"/>
              <a:t>Options</a:t>
            </a:r>
          </a:p>
          <a:p>
            <a:pPr lvl="1"/>
            <a:r>
              <a:rPr lang="en-US" smtClean="0"/>
              <a:t>Analog </a:t>
            </a:r>
          </a:p>
          <a:p>
            <a:pPr lvl="1"/>
            <a:r>
              <a:rPr lang="en-US" smtClean="0"/>
              <a:t>One wire technology</a:t>
            </a:r>
          </a:p>
          <a:p>
            <a:pPr lvl="1"/>
            <a:r>
              <a:rPr lang="en-US" smtClean="0"/>
              <a:t>Digital</a:t>
            </a:r>
          </a:p>
          <a:p>
            <a:pPr lvl="1"/>
            <a:endParaRPr lang="en-US" smtClean="0"/>
          </a:p>
        </p:txBody>
      </p:sp>
      <p:graphicFrame>
        <p:nvGraphicFramePr>
          <p:cNvPr id="9" name="Table 8"/>
          <p:cNvGraphicFramePr>
            <a:graphicFrameLocks noGrp="1"/>
          </p:cNvGraphicFramePr>
          <p:nvPr/>
        </p:nvGraphicFramePr>
        <p:xfrm>
          <a:off x="1143000" y="4191000"/>
          <a:ext cx="6553200" cy="1661922"/>
        </p:xfrm>
        <a:graphic>
          <a:graphicData uri="http://schemas.openxmlformats.org/drawingml/2006/table">
            <a:tbl>
              <a:tblPr/>
              <a:tblGrid>
                <a:gridCol w="1068388"/>
                <a:gridCol w="736600"/>
                <a:gridCol w="1512887"/>
                <a:gridCol w="1308100"/>
                <a:gridCol w="1238250"/>
                <a:gridCol w="688975"/>
              </a:tblGrid>
              <a:tr h="400050">
                <a:tc>
                  <a:txBody>
                    <a:bodyPr/>
                    <a:lstStyle/>
                    <a:p>
                      <a:pPr marL="0" marR="0" lvl="0" indent="0" algn="ctr" defTabSz="912813" rtl="0" eaLnBrk="1" fontAlgn="base" latinLnBrk="0" hangingPunct="1">
                        <a:lnSpc>
                          <a:spcPct val="115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charset="0"/>
                          <a:cs typeface="Times New Roman" pitchFamily="18" charset="0"/>
                        </a:rPr>
                        <a:t>Part Number</a:t>
                      </a:r>
                      <a:endParaRPr kumimoji="0" lang="en-US" sz="11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anchor="b"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15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charset="0"/>
                          <a:cs typeface="Times New Roman" pitchFamily="18" charset="0"/>
                        </a:rPr>
                        <a:t>Type</a:t>
                      </a:r>
                      <a:endParaRPr kumimoji="0" lang="en-US" sz="11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15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charset="0"/>
                          <a:cs typeface="Times New Roman" pitchFamily="18" charset="0"/>
                        </a:rPr>
                        <a:t>Temp. Range</a:t>
                      </a:r>
                      <a:endParaRPr kumimoji="0" lang="en-US" sz="11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15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charset="0"/>
                          <a:cs typeface="Times New Roman" pitchFamily="18" charset="0"/>
                        </a:rPr>
                        <a:t>Input Voltage</a:t>
                      </a:r>
                      <a:endParaRPr kumimoji="0" lang="en-US" sz="11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15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charset="0"/>
                          <a:cs typeface="Times New Roman" pitchFamily="18" charset="0"/>
                        </a:rPr>
                        <a:t>Output</a:t>
                      </a:r>
                      <a:endParaRPr kumimoji="0" lang="en-US" sz="11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15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charset="0"/>
                          <a:cs typeface="Times New Roman" pitchFamily="18" charset="0"/>
                        </a:rPr>
                        <a:t>Cost</a:t>
                      </a:r>
                      <a:endParaRPr kumimoji="0" lang="en-US" sz="11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00025">
                <a:tc>
                  <a:txBody>
                    <a:bodyPr/>
                    <a:lstStyle/>
                    <a:p>
                      <a:pPr marL="0" marR="0" lvl="0" indent="0" algn="ctr" defTabSz="912813" rtl="0" eaLnBrk="1" fontAlgn="base" latinLnBrk="0" hangingPunct="1">
                        <a:lnSpc>
                          <a:spcPct val="115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cs typeface="Times New Roman" pitchFamily="18" charset="0"/>
                        </a:rPr>
                        <a:t>LM335</a:t>
                      </a:r>
                      <a:endParaRPr kumimoji="0" lang="en-US" sz="11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15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cs typeface="Times New Roman" pitchFamily="18" charset="0"/>
                        </a:rPr>
                        <a:t>Analog</a:t>
                      </a:r>
                      <a:endParaRPr kumimoji="0" lang="en-US" sz="11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15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cs typeface="Times New Roman" pitchFamily="18" charset="0"/>
                        </a:rPr>
                        <a:t>-40°C to +100°C</a:t>
                      </a:r>
                      <a:endParaRPr kumimoji="0" lang="en-US" sz="11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15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cs typeface="Times New Roman" pitchFamily="18" charset="0"/>
                        </a:rPr>
                        <a:t>1.8V to 5.5V</a:t>
                      </a:r>
                      <a:endParaRPr kumimoji="0" lang="en-US" sz="11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15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cs typeface="Times New Roman" pitchFamily="18" charset="0"/>
                        </a:rPr>
                        <a:t>Voltage</a:t>
                      </a:r>
                      <a:endParaRPr kumimoji="0" lang="en-US" sz="11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15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cs typeface="Times New Roman" pitchFamily="18" charset="0"/>
                        </a:rPr>
                        <a:t>$1.35</a:t>
                      </a:r>
                      <a:endParaRPr kumimoji="0" lang="en-US" sz="11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00025">
                <a:tc>
                  <a:txBody>
                    <a:bodyPr/>
                    <a:lstStyle/>
                    <a:p>
                      <a:pPr marL="0" marR="0" lvl="0" indent="0" algn="ctr" defTabSz="912813" rtl="0" eaLnBrk="1" fontAlgn="base" latinLnBrk="0" hangingPunct="1">
                        <a:lnSpc>
                          <a:spcPct val="115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cs typeface="Times New Roman" pitchFamily="18" charset="0"/>
                        </a:rPr>
                        <a:t>TMP20</a:t>
                      </a:r>
                      <a:endParaRPr kumimoji="0" lang="en-US" sz="11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15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cs typeface="Times New Roman" pitchFamily="18" charset="0"/>
                        </a:rPr>
                        <a:t>Analog</a:t>
                      </a:r>
                      <a:endParaRPr kumimoji="0" lang="en-US" sz="11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15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cs typeface="Times New Roman" pitchFamily="18" charset="0"/>
                        </a:rPr>
                        <a:t>-55°C to +130°</a:t>
                      </a:r>
                      <a:endParaRPr kumimoji="0" lang="en-US" sz="11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15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cs typeface="Times New Roman" pitchFamily="18" charset="0"/>
                        </a:rPr>
                        <a:t>1.8V to 5.5V</a:t>
                      </a:r>
                      <a:endParaRPr kumimoji="0" lang="en-US" sz="11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15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cs typeface="Times New Roman" pitchFamily="18" charset="0"/>
                        </a:rPr>
                        <a:t>Voltage</a:t>
                      </a:r>
                      <a:endParaRPr kumimoji="0" lang="en-US" sz="11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15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cs typeface="Times New Roman" pitchFamily="18" charset="0"/>
                        </a:rPr>
                        <a:t>$0.87</a:t>
                      </a:r>
                      <a:endParaRPr kumimoji="0" lang="en-US" sz="11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00025">
                <a:tc>
                  <a:txBody>
                    <a:bodyPr/>
                    <a:lstStyle/>
                    <a:p>
                      <a:pPr marL="0" marR="0" lvl="0" indent="0" algn="ctr" defTabSz="912813" rtl="0" eaLnBrk="1" fontAlgn="base" latinLnBrk="0" hangingPunct="1">
                        <a:lnSpc>
                          <a:spcPct val="115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cs typeface="Times New Roman" pitchFamily="18" charset="0"/>
                        </a:rPr>
                        <a:t>TMP03</a:t>
                      </a:r>
                      <a:endParaRPr kumimoji="0" lang="en-US" sz="11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15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cs typeface="Times New Roman" pitchFamily="18" charset="0"/>
                        </a:rPr>
                        <a:t>Digital</a:t>
                      </a:r>
                      <a:endParaRPr kumimoji="0" lang="en-US" sz="11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15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cs typeface="Times New Roman" pitchFamily="18" charset="0"/>
                        </a:rPr>
                        <a:t>-40°C to +100°C</a:t>
                      </a:r>
                      <a:endParaRPr kumimoji="0" lang="en-US" sz="11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15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cs typeface="Times New Roman" pitchFamily="18" charset="0"/>
                        </a:rPr>
                        <a:t>4.5V to 7V</a:t>
                      </a:r>
                      <a:endParaRPr kumimoji="0" lang="en-US" sz="11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15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cs typeface="Times New Roman" pitchFamily="18" charset="0"/>
                        </a:rPr>
                        <a:t>Open Collector</a:t>
                      </a:r>
                      <a:endParaRPr kumimoji="0" lang="en-US" sz="11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15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cs typeface="Times New Roman" pitchFamily="18" charset="0"/>
                        </a:rPr>
                        <a:t>$5.04</a:t>
                      </a:r>
                      <a:endParaRPr kumimoji="0" lang="en-US" sz="11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00025">
                <a:tc>
                  <a:txBody>
                    <a:bodyPr/>
                    <a:lstStyle/>
                    <a:p>
                      <a:pPr marL="0" marR="0" lvl="0" indent="0" algn="ctr" defTabSz="912813" rtl="0" eaLnBrk="1" fontAlgn="base" latinLnBrk="0" hangingPunct="1">
                        <a:lnSpc>
                          <a:spcPct val="115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cs typeface="Times New Roman" pitchFamily="18" charset="0"/>
                        </a:rPr>
                        <a:t>TMP04</a:t>
                      </a:r>
                      <a:endParaRPr kumimoji="0" lang="en-US" sz="11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15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cs typeface="Times New Roman" pitchFamily="18" charset="0"/>
                        </a:rPr>
                        <a:t>Digital</a:t>
                      </a:r>
                      <a:endParaRPr kumimoji="0" lang="en-US" sz="11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15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cs typeface="Times New Roman" pitchFamily="18" charset="0"/>
                        </a:rPr>
                        <a:t>-40°C to +100°C</a:t>
                      </a:r>
                      <a:endParaRPr kumimoji="0" lang="en-US" sz="11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15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cs typeface="Times New Roman" pitchFamily="18" charset="0"/>
                        </a:rPr>
                        <a:t>4.5V to 7V</a:t>
                      </a:r>
                      <a:endParaRPr kumimoji="0" lang="en-US" sz="11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15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cs typeface="Times New Roman" pitchFamily="18" charset="0"/>
                        </a:rPr>
                        <a:t>CMOS/TTL</a:t>
                      </a:r>
                      <a:endParaRPr kumimoji="0" lang="en-US" sz="11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15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cs typeface="Times New Roman" pitchFamily="18" charset="0"/>
                        </a:rPr>
                        <a:t>--</a:t>
                      </a:r>
                      <a:endParaRPr kumimoji="0" lang="en-US" sz="11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00025">
                <a:tc>
                  <a:txBody>
                    <a:bodyPr/>
                    <a:lstStyle/>
                    <a:p>
                      <a:pPr marL="0" marR="0" lvl="0" indent="0" algn="ctr" defTabSz="912813" rtl="0" eaLnBrk="1" fontAlgn="base" latinLnBrk="0" hangingPunct="1">
                        <a:lnSpc>
                          <a:spcPct val="115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cs typeface="Times New Roman" pitchFamily="18" charset="0"/>
                        </a:rPr>
                        <a:t>DS18S20</a:t>
                      </a:r>
                      <a:endParaRPr kumimoji="0" lang="en-US" sz="11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15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cs typeface="Times New Roman" pitchFamily="18" charset="0"/>
                        </a:rPr>
                        <a:t>1-Wire</a:t>
                      </a:r>
                      <a:endParaRPr kumimoji="0" lang="en-US" sz="11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15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cs typeface="Times New Roman" pitchFamily="18" charset="0"/>
                        </a:rPr>
                        <a:t>-55°C to +125°C</a:t>
                      </a:r>
                      <a:endParaRPr kumimoji="0" lang="en-US" sz="11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15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cs typeface="Times New Roman" pitchFamily="18" charset="0"/>
                        </a:rPr>
                        <a:t>N/A</a:t>
                      </a:r>
                      <a:endParaRPr kumimoji="0" lang="en-US" sz="11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15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cs typeface="Times New Roman" pitchFamily="18" charset="0"/>
                        </a:rPr>
                        <a:t>Digital 9-bit</a:t>
                      </a:r>
                      <a:endParaRPr kumimoji="0" lang="en-US" sz="11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15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cs typeface="Times New Roman" pitchFamily="18" charset="0"/>
                        </a:rPr>
                        <a:t>$4.00</a:t>
                      </a:r>
                      <a:endParaRPr kumimoji="0" lang="en-US" sz="11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00025">
                <a:tc>
                  <a:txBody>
                    <a:bodyPr/>
                    <a:lstStyle/>
                    <a:p>
                      <a:pPr marL="0" marR="0" lvl="0" indent="0" algn="ctr" defTabSz="912813" rtl="0" eaLnBrk="1" fontAlgn="base" latinLnBrk="0" hangingPunct="1">
                        <a:lnSpc>
                          <a:spcPct val="115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cs typeface="Times New Roman" pitchFamily="18" charset="0"/>
                        </a:rPr>
                        <a:t>DS18B20</a:t>
                      </a:r>
                      <a:endParaRPr kumimoji="0" lang="en-US" sz="11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15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cs typeface="Times New Roman" pitchFamily="18" charset="0"/>
                        </a:rPr>
                        <a:t>1-Wire</a:t>
                      </a:r>
                      <a:endParaRPr kumimoji="0" lang="en-US" sz="11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15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cs typeface="Times New Roman" pitchFamily="18" charset="0"/>
                        </a:rPr>
                        <a:t>-55°C to +125°C</a:t>
                      </a:r>
                      <a:endParaRPr kumimoji="0" lang="en-US" sz="11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15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cs typeface="Times New Roman" pitchFamily="18" charset="0"/>
                        </a:rPr>
                        <a:t>N/A</a:t>
                      </a:r>
                      <a:endParaRPr kumimoji="0" lang="en-US" sz="11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15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cs typeface="Times New Roman" pitchFamily="18" charset="0"/>
                        </a:rPr>
                        <a:t>Digital 12-bit</a:t>
                      </a:r>
                      <a:endParaRPr kumimoji="0" lang="en-US" sz="11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2813" rtl="0" eaLnBrk="1" fontAlgn="base" latinLnBrk="0" hangingPunct="1">
                        <a:lnSpc>
                          <a:spcPct val="115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cs typeface="Times New Roman" pitchFamily="18" charset="0"/>
                        </a:rPr>
                        <a:t>$4.00</a:t>
                      </a:r>
                      <a:endParaRPr kumimoji="0" lang="en-US" sz="1100" b="0" i="0" u="none" strike="noStrike" cap="none" normalizeH="0" baseline="0" smtClean="0">
                        <a:ln>
                          <a:noFill/>
                        </a:ln>
                        <a:solidFill>
                          <a:schemeClr val="tx1"/>
                        </a:solidFill>
                        <a:effectLst/>
                        <a:latin typeface="Calibri" pitchFamily="34" charset="0"/>
                        <a:ea typeface="Calibri" pitchFamily="34"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Title 6"/>
          <p:cNvSpPr>
            <a:spLocks noGrp="1"/>
          </p:cNvSpPr>
          <p:nvPr>
            <p:ph type="title"/>
          </p:nvPr>
        </p:nvSpPr>
        <p:spPr/>
        <p:txBody>
          <a:bodyPr/>
          <a:lstStyle/>
          <a:p>
            <a:endParaRPr lang="en-US" dirty="0" smtClean="0"/>
          </a:p>
        </p:txBody>
      </p:sp>
      <p:sp>
        <p:nvSpPr>
          <p:cNvPr id="46082" name="Rectangle 9"/>
          <p:cNvSpPr>
            <a:spLocks noChangeArrowheads="1"/>
          </p:cNvSpPr>
          <p:nvPr/>
        </p:nvSpPr>
        <p:spPr bwMode="auto">
          <a:xfrm>
            <a:off x="457200" y="228600"/>
            <a:ext cx="8277225" cy="554038"/>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3000">
                <a:latin typeface="Cambria" pitchFamily="18" charset="0"/>
              </a:rPr>
              <a:t>Electrical System</a:t>
            </a:r>
            <a:endParaRPr lang="en-US" sz="3000"/>
          </a:p>
        </p:txBody>
      </p:sp>
      <p:sp>
        <p:nvSpPr>
          <p:cNvPr id="46083" name="Rectangle 9"/>
          <p:cNvSpPr>
            <a:spLocks noChangeArrowheads="1"/>
          </p:cNvSpPr>
          <p:nvPr/>
        </p:nvSpPr>
        <p:spPr bwMode="auto">
          <a:xfrm>
            <a:off x="457200" y="914400"/>
            <a:ext cx="8277225" cy="492125"/>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2600">
                <a:latin typeface="Cambria" pitchFamily="18" charset="0"/>
              </a:rPr>
              <a:t>Temperature Sensors</a:t>
            </a:r>
            <a:endParaRPr lang="en-US" sz="2600"/>
          </a:p>
        </p:txBody>
      </p:sp>
      <p:sp>
        <p:nvSpPr>
          <p:cNvPr id="46084" name="Content Placeholder 8"/>
          <p:cNvSpPr>
            <a:spLocks noGrp="1"/>
          </p:cNvSpPr>
          <p:nvPr>
            <p:ph idx="1"/>
          </p:nvPr>
        </p:nvSpPr>
        <p:spPr/>
        <p:txBody>
          <a:bodyPr/>
          <a:lstStyle/>
          <a:p>
            <a:r>
              <a:rPr lang="en-US" dirty="0" smtClean="0"/>
              <a:t>TMP03 Digital Temp Sensor</a:t>
            </a:r>
          </a:p>
          <a:p>
            <a:pPr lvl="1"/>
            <a:r>
              <a:rPr lang="en-US" dirty="0" smtClean="0"/>
              <a:t>Input voltage: 5VDC </a:t>
            </a:r>
          </a:p>
          <a:p>
            <a:pPr lvl="1"/>
            <a:r>
              <a:rPr lang="en-US" dirty="0" smtClean="0"/>
              <a:t>Accuracy of 1.5°C</a:t>
            </a:r>
          </a:p>
          <a:p>
            <a:r>
              <a:rPr lang="en-US" dirty="0" smtClean="0"/>
              <a:t>Interface</a:t>
            </a:r>
          </a:p>
          <a:p>
            <a:pPr lvl="1"/>
            <a:r>
              <a:rPr lang="en-US" dirty="0" smtClean="0"/>
              <a:t>3.3k</a:t>
            </a:r>
            <a:r>
              <a:rPr lang="el-GR" dirty="0" smtClean="0"/>
              <a:t>Ω</a:t>
            </a:r>
            <a:r>
              <a:rPr lang="en-US" dirty="0" smtClean="0"/>
              <a:t> pull up resistor</a:t>
            </a:r>
          </a:p>
          <a:p>
            <a:pPr lvl="1">
              <a:buFont typeface="Arial" charset="0"/>
              <a:buNone/>
            </a:pPr>
            <a:endParaRPr lang="en-US" dirty="0" smtClean="0"/>
          </a:p>
        </p:txBody>
      </p:sp>
      <p:sp>
        <p:nvSpPr>
          <p:cNvPr id="10" name="Flowchart: Process 9"/>
          <p:cNvSpPr/>
          <p:nvPr/>
        </p:nvSpPr>
        <p:spPr>
          <a:xfrm>
            <a:off x="533400" y="4457700"/>
            <a:ext cx="1028700" cy="9525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spcBef>
                <a:spcPts val="0"/>
              </a:spcBef>
              <a:spcAft>
                <a:spcPts val="0"/>
              </a:spcAft>
              <a:defRPr/>
            </a:pPr>
            <a:r>
              <a:rPr lang="en-US" dirty="0"/>
              <a:t>TMP03</a:t>
            </a:r>
          </a:p>
        </p:txBody>
      </p:sp>
      <p:cxnSp>
        <p:nvCxnSpPr>
          <p:cNvPr id="12" name="Straight Arrow Connector 11"/>
          <p:cNvCxnSpPr/>
          <p:nvPr/>
        </p:nvCxnSpPr>
        <p:spPr>
          <a:xfrm>
            <a:off x="1981200" y="5295900"/>
            <a:ext cx="428625" cy="198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3" name="Flowchart: Process 12"/>
          <p:cNvSpPr/>
          <p:nvPr/>
        </p:nvSpPr>
        <p:spPr>
          <a:xfrm>
            <a:off x="2438400" y="4914900"/>
            <a:ext cx="1676400" cy="9525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spcBef>
                <a:spcPts val="0"/>
              </a:spcBef>
              <a:spcAft>
                <a:spcPts val="0"/>
              </a:spcAft>
              <a:defRPr/>
            </a:pPr>
            <a:r>
              <a:rPr lang="en-US" dirty="0"/>
              <a:t>Sensor/Motor Controller</a:t>
            </a:r>
          </a:p>
        </p:txBody>
      </p:sp>
      <p:cxnSp>
        <p:nvCxnSpPr>
          <p:cNvPr id="14" name="Straight Arrow Connector 13"/>
          <p:cNvCxnSpPr/>
          <p:nvPr/>
        </p:nvCxnSpPr>
        <p:spPr>
          <a:xfrm>
            <a:off x="3962400" y="5295900"/>
            <a:ext cx="428625" cy="198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1" name="Flowchart: Process 20"/>
          <p:cNvSpPr/>
          <p:nvPr/>
        </p:nvSpPr>
        <p:spPr>
          <a:xfrm>
            <a:off x="685800" y="4610100"/>
            <a:ext cx="1028700" cy="9525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spcBef>
                <a:spcPts val="0"/>
              </a:spcBef>
              <a:spcAft>
                <a:spcPts val="0"/>
              </a:spcAft>
              <a:defRPr/>
            </a:pPr>
            <a:r>
              <a:rPr lang="en-US" dirty="0"/>
              <a:t>TMP03</a:t>
            </a:r>
          </a:p>
        </p:txBody>
      </p:sp>
      <p:sp>
        <p:nvSpPr>
          <p:cNvPr id="22" name="Flowchart: Process 21"/>
          <p:cNvSpPr/>
          <p:nvPr/>
        </p:nvSpPr>
        <p:spPr>
          <a:xfrm>
            <a:off x="838200" y="4762500"/>
            <a:ext cx="1028700" cy="9525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spcBef>
                <a:spcPts val="0"/>
              </a:spcBef>
              <a:spcAft>
                <a:spcPts val="0"/>
              </a:spcAft>
              <a:defRPr/>
            </a:pPr>
            <a:r>
              <a:rPr lang="en-US" dirty="0"/>
              <a:t>TMP03</a:t>
            </a:r>
          </a:p>
        </p:txBody>
      </p:sp>
      <p:sp>
        <p:nvSpPr>
          <p:cNvPr id="23" name="Flowchart: Process 22"/>
          <p:cNvSpPr/>
          <p:nvPr/>
        </p:nvSpPr>
        <p:spPr>
          <a:xfrm>
            <a:off x="990600" y="4914900"/>
            <a:ext cx="1028700" cy="9525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spcBef>
                <a:spcPts val="0"/>
              </a:spcBef>
              <a:spcAft>
                <a:spcPts val="0"/>
              </a:spcAft>
              <a:defRPr/>
            </a:pPr>
            <a:r>
              <a:rPr lang="en-US" dirty="0"/>
              <a:t>TMP03</a:t>
            </a:r>
          </a:p>
        </p:txBody>
      </p:sp>
      <p:cxnSp>
        <p:nvCxnSpPr>
          <p:cNvPr id="38" name="Straight Arrow Connector 37"/>
          <p:cNvCxnSpPr/>
          <p:nvPr/>
        </p:nvCxnSpPr>
        <p:spPr>
          <a:xfrm>
            <a:off x="5743575" y="5295900"/>
            <a:ext cx="428625" cy="198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9" name="Flowchart: Process 38"/>
          <p:cNvSpPr/>
          <p:nvPr/>
        </p:nvSpPr>
        <p:spPr>
          <a:xfrm>
            <a:off x="6172200" y="4991100"/>
            <a:ext cx="1371600" cy="7620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spcBef>
                <a:spcPts val="0"/>
              </a:spcBef>
              <a:spcAft>
                <a:spcPts val="0"/>
              </a:spcAft>
              <a:defRPr/>
            </a:pPr>
            <a:r>
              <a:rPr lang="en-US" dirty="0"/>
              <a:t>LCD Display</a:t>
            </a:r>
          </a:p>
        </p:txBody>
      </p:sp>
      <p:sp>
        <p:nvSpPr>
          <p:cNvPr id="40" name="Flowchart: Process 39"/>
          <p:cNvSpPr/>
          <p:nvPr/>
        </p:nvSpPr>
        <p:spPr>
          <a:xfrm>
            <a:off x="4419600" y="4991100"/>
            <a:ext cx="1371600" cy="7620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spcBef>
                <a:spcPts val="0"/>
              </a:spcBef>
              <a:spcAft>
                <a:spcPts val="0"/>
              </a:spcAft>
              <a:defRPr/>
            </a:pPr>
            <a:r>
              <a:rPr lang="en-US" dirty="0"/>
              <a:t>User Interface</a:t>
            </a:r>
          </a:p>
        </p:txBody>
      </p:sp>
      <p:pic>
        <p:nvPicPr>
          <p:cNvPr id="24" name="Picture 23" descr="DSC00071(1).jpg"/>
          <p:cNvPicPr>
            <a:picLocks noChangeAspect="1"/>
          </p:cNvPicPr>
          <p:nvPr/>
        </p:nvPicPr>
        <p:blipFill>
          <a:blip r:embed="rId3" cstate="print"/>
          <a:stretch>
            <a:fillRect/>
          </a:stretch>
        </p:blipFill>
        <p:spPr>
          <a:xfrm>
            <a:off x="5943600" y="1835291"/>
            <a:ext cx="2006968" cy="2355709"/>
          </a:xfrm>
          <a:prstGeom prst="rect">
            <a:avLst/>
          </a:prstGeom>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Title 1"/>
          <p:cNvSpPr>
            <a:spLocks noGrp="1"/>
          </p:cNvSpPr>
          <p:nvPr>
            <p:ph type="title"/>
          </p:nvPr>
        </p:nvSpPr>
        <p:spPr/>
        <p:txBody>
          <a:bodyPr/>
          <a:lstStyle/>
          <a:p>
            <a:endParaRPr lang="en-US" smtClean="0"/>
          </a:p>
        </p:txBody>
      </p:sp>
      <p:sp>
        <p:nvSpPr>
          <p:cNvPr id="48130" name="Content Placeholder 2"/>
          <p:cNvSpPr>
            <a:spLocks noGrp="1"/>
          </p:cNvSpPr>
          <p:nvPr>
            <p:ph idx="1"/>
          </p:nvPr>
        </p:nvSpPr>
        <p:spPr/>
        <p:txBody>
          <a:bodyPr/>
          <a:lstStyle/>
          <a:p>
            <a:r>
              <a:rPr lang="en-US" dirty="0" smtClean="0"/>
              <a:t>AC/DC Power Converter (Battery Charger)</a:t>
            </a:r>
          </a:p>
          <a:p>
            <a:pPr lvl="1"/>
            <a:r>
              <a:rPr lang="en-US" dirty="0" smtClean="0"/>
              <a:t>Specifications</a:t>
            </a:r>
          </a:p>
          <a:p>
            <a:pPr lvl="2"/>
            <a:r>
              <a:rPr lang="en-US" dirty="0" smtClean="0"/>
              <a:t>Input Voltage: 120VAC </a:t>
            </a:r>
          </a:p>
          <a:p>
            <a:pPr lvl="2"/>
            <a:r>
              <a:rPr lang="en-US" dirty="0" smtClean="0"/>
              <a:t>Output Voltage: 12VDC</a:t>
            </a:r>
          </a:p>
          <a:p>
            <a:pPr lvl="2"/>
            <a:r>
              <a:rPr lang="en-US" dirty="0" smtClean="0"/>
              <a:t>Lead-Acid Compatible</a:t>
            </a:r>
            <a:br>
              <a:rPr lang="en-US" dirty="0" smtClean="0"/>
            </a:br>
            <a:r>
              <a:rPr lang="en-US" dirty="0" smtClean="0"/>
              <a:t/>
            </a:r>
            <a:br>
              <a:rPr lang="en-US" dirty="0" smtClean="0"/>
            </a:br>
            <a:endParaRPr lang="en-US" dirty="0" smtClean="0"/>
          </a:p>
          <a:p>
            <a:r>
              <a:rPr lang="en-US" dirty="0" smtClean="0"/>
              <a:t>Standard Power Wheels Fisher-Price Class 2 Battery Charger</a:t>
            </a:r>
          </a:p>
          <a:p>
            <a:endParaRPr lang="en-US" dirty="0" smtClean="0"/>
          </a:p>
        </p:txBody>
      </p:sp>
      <p:sp>
        <p:nvSpPr>
          <p:cNvPr id="48131" name="Rectangle 9"/>
          <p:cNvSpPr>
            <a:spLocks noChangeArrowheads="1"/>
          </p:cNvSpPr>
          <p:nvPr/>
        </p:nvSpPr>
        <p:spPr bwMode="auto">
          <a:xfrm>
            <a:off x="457200" y="228600"/>
            <a:ext cx="8277225" cy="554038"/>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3000">
                <a:latin typeface="Cambria" pitchFamily="18" charset="0"/>
              </a:rPr>
              <a:t>Electrical System</a:t>
            </a:r>
            <a:endParaRPr lang="en-US" sz="3000"/>
          </a:p>
        </p:txBody>
      </p:sp>
      <p:sp>
        <p:nvSpPr>
          <p:cNvPr id="48132" name="Rectangle 9"/>
          <p:cNvSpPr>
            <a:spLocks noChangeArrowheads="1"/>
          </p:cNvSpPr>
          <p:nvPr/>
        </p:nvSpPr>
        <p:spPr bwMode="auto">
          <a:xfrm>
            <a:off x="457200" y="914400"/>
            <a:ext cx="8277225" cy="492125"/>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2600">
                <a:latin typeface="Cambria" pitchFamily="18" charset="0"/>
              </a:rPr>
              <a:t>Power Converters</a:t>
            </a:r>
          </a:p>
        </p:txBody>
      </p:sp>
      <p:pic>
        <p:nvPicPr>
          <p:cNvPr id="7" name="Picture 6" descr="DSC00075(2).jpg"/>
          <p:cNvPicPr>
            <a:picLocks noChangeAspect="1"/>
          </p:cNvPicPr>
          <p:nvPr/>
        </p:nvPicPr>
        <p:blipFill>
          <a:blip r:embed="rId3" cstate="print"/>
          <a:stretch>
            <a:fillRect/>
          </a:stretch>
        </p:blipFill>
        <p:spPr>
          <a:xfrm>
            <a:off x="5334000" y="2236222"/>
            <a:ext cx="2442133" cy="2335778"/>
          </a:xfrm>
          <a:prstGeom prst="rect">
            <a:avLst/>
          </a:prstGeom>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Title 1"/>
          <p:cNvSpPr>
            <a:spLocks noGrp="1"/>
          </p:cNvSpPr>
          <p:nvPr>
            <p:ph type="title"/>
          </p:nvPr>
        </p:nvSpPr>
        <p:spPr/>
        <p:txBody>
          <a:bodyPr/>
          <a:lstStyle/>
          <a:p>
            <a:endParaRPr lang="en-US" smtClean="0"/>
          </a:p>
        </p:txBody>
      </p:sp>
      <p:sp>
        <p:nvSpPr>
          <p:cNvPr id="64514" name="Content Placeholder 2"/>
          <p:cNvSpPr>
            <a:spLocks noGrp="1"/>
          </p:cNvSpPr>
          <p:nvPr>
            <p:ph idx="1"/>
          </p:nvPr>
        </p:nvSpPr>
        <p:spPr>
          <a:xfrm>
            <a:off x="457200" y="1600200"/>
            <a:ext cx="8229600" cy="2667000"/>
          </a:xfrm>
        </p:spPr>
        <p:txBody>
          <a:bodyPr/>
          <a:lstStyle/>
          <a:p>
            <a:r>
              <a:rPr lang="en-US" dirty="0" smtClean="0"/>
              <a:t>Small DC/DC Power Converters</a:t>
            </a:r>
          </a:p>
          <a:p>
            <a:pPr lvl="1"/>
            <a:r>
              <a:rPr lang="en-US" dirty="0" smtClean="0"/>
              <a:t>12VDC -&gt; 5VDC</a:t>
            </a:r>
          </a:p>
          <a:p>
            <a:pPr lvl="2"/>
            <a:r>
              <a:rPr lang="en-US" dirty="0" smtClean="0"/>
              <a:t>Temperature Sensors, Hall Effect Sensors</a:t>
            </a:r>
          </a:p>
          <a:p>
            <a:pPr lvl="1"/>
            <a:r>
              <a:rPr lang="en-US" dirty="0" smtClean="0"/>
              <a:t>12VDC -&gt; 3.3VDC</a:t>
            </a:r>
          </a:p>
          <a:p>
            <a:pPr lvl="2"/>
            <a:r>
              <a:rPr lang="en-US" dirty="0" smtClean="0"/>
              <a:t>Microcontroller A/D inputs</a:t>
            </a:r>
          </a:p>
        </p:txBody>
      </p:sp>
      <p:sp>
        <p:nvSpPr>
          <p:cNvPr id="64515" name="Rectangle 9"/>
          <p:cNvSpPr>
            <a:spLocks noChangeArrowheads="1"/>
          </p:cNvSpPr>
          <p:nvPr/>
        </p:nvSpPr>
        <p:spPr bwMode="auto">
          <a:xfrm>
            <a:off x="457200" y="228600"/>
            <a:ext cx="8277225" cy="554038"/>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3000">
                <a:latin typeface="Cambria" pitchFamily="18" charset="0"/>
              </a:rPr>
              <a:t>Electrical System</a:t>
            </a:r>
            <a:endParaRPr lang="en-US" sz="3000"/>
          </a:p>
        </p:txBody>
      </p:sp>
      <p:sp>
        <p:nvSpPr>
          <p:cNvPr id="64516" name="Rectangle 9"/>
          <p:cNvSpPr>
            <a:spLocks noChangeArrowheads="1"/>
          </p:cNvSpPr>
          <p:nvPr/>
        </p:nvSpPr>
        <p:spPr bwMode="auto">
          <a:xfrm>
            <a:off x="457200" y="914400"/>
            <a:ext cx="8277225" cy="492125"/>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2600">
                <a:latin typeface="Cambria" pitchFamily="18" charset="0"/>
              </a:rPr>
              <a:t>Power Converters</a:t>
            </a:r>
          </a:p>
        </p:txBody>
      </p:sp>
      <p:sp>
        <p:nvSpPr>
          <p:cNvPr id="6" name="Content Placeholder 2"/>
          <p:cNvSpPr txBox="1">
            <a:spLocks/>
          </p:cNvSpPr>
          <p:nvPr/>
        </p:nvSpPr>
        <p:spPr>
          <a:xfrm>
            <a:off x="381000" y="4419600"/>
            <a:ext cx="8229600" cy="2667000"/>
          </a:xfrm>
          <a:prstGeom prst="rect">
            <a:avLst/>
          </a:prstGeom>
        </p:spPr>
        <p:txBody>
          <a:bodyPr numCol="2">
            <a:normAutofit/>
          </a:bodyPr>
          <a:lstStyle/>
          <a:p>
            <a:pPr marL="342900" indent="-342900" defTabSz="914400" fontAlgn="auto">
              <a:spcBef>
                <a:spcPct val="20000"/>
              </a:spcBef>
              <a:spcAft>
                <a:spcPts val="0"/>
              </a:spcAft>
              <a:buFont typeface="Arial" pitchFamily="34" charset="0"/>
              <a:buChar char="•"/>
              <a:defRPr/>
            </a:pPr>
            <a:r>
              <a:rPr lang="en-US" sz="3200" u="sng" dirty="0">
                <a:solidFill>
                  <a:srgbClr val="0070C0"/>
                </a:solidFill>
                <a:latin typeface="+mn-lt"/>
                <a:cs typeface="+mn-cs"/>
              </a:rPr>
              <a:t>Linear Regulator</a:t>
            </a:r>
          </a:p>
          <a:p>
            <a:pPr marL="800100" lvl="1" indent="-342900" defTabSz="914400" fontAlgn="auto">
              <a:spcBef>
                <a:spcPct val="20000"/>
              </a:spcBef>
              <a:spcAft>
                <a:spcPts val="0"/>
              </a:spcAft>
              <a:buFont typeface="Arial" pitchFamily="34" charset="0"/>
              <a:buChar char="•"/>
              <a:defRPr/>
            </a:pPr>
            <a:r>
              <a:rPr lang="en-US" sz="2800" dirty="0">
                <a:latin typeface="+mn-lt"/>
                <a:cs typeface="+mn-cs"/>
              </a:rPr>
              <a:t>High Heat Waste</a:t>
            </a:r>
          </a:p>
          <a:p>
            <a:pPr marL="800100" lvl="1" indent="-342900" defTabSz="914400" fontAlgn="auto">
              <a:spcBef>
                <a:spcPct val="20000"/>
              </a:spcBef>
              <a:spcAft>
                <a:spcPts val="0"/>
              </a:spcAft>
              <a:buFont typeface="Arial" pitchFamily="34" charset="0"/>
              <a:buChar char="•"/>
              <a:defRPr/>
            </a:pPr>
            <a:r>
              <a:rPr lang="en-US" sz="2800" dirty="0">
                <a:latin typeface="+mn-lt"/>
                <a:cs typeface="+mn-cs"/>
              </a:rPr>
              <a:t>Low Efficiency</a:t>
            </a:r>
          </a:p>
          <a:p>
            <a:pPr marL="800100" lvl="1" indent="-342900" defTabSz="914400" fontAlgn="auto">
              <a:spcBef>
                <a:spcPct val="20000"/>
              </a:spcBef>
              <a:spcAft>
                <a:spcPts val="0"/>
              </a:spcAft>
              <a:buFont typeface="Arial" pitchFamily="34" charset="0"/>
              <a:buChar char="•"/>
              <a:defRPr/>
            </a:pPr>
            <a:r>
              <a:rPr lang="en-US" sz="2800" dirty="0">
                <a:latin typeface="+mn-lt"/>
                <a:cs typeface="+mn-cs"/>
              </a:rPr>
              <a:t>Low Cost</a:t>
            </a:r>
          </a:p>
          <a:p>
            <a:pPr marL="342900" indent="-342900" defTabSz="914400" fontAlgn="auto">
              <a:spcBef>
                <a:spcPct val="20000"/>
              </a:spcBef>
              <a:spcAft>
                <a:spcPts val="0"/>
              </a:spcAft>
              <a:buFont typeface="Arial" pitchFamily="34" charset="0"/>
              <a:buChar char="•"/>
              <a:defRPr/>
            </a:pPr>
            <a:r>
              <a:rPr lang="en-US" sz="3200" u="sng" dirty="0">
                <a:solidFill>
                  <a:srgbClr val="0070C0"/>
                </a:solidFill>
                <a:latin typeface="+mn-lt"/>
                <a:cs typeface="+mn-cs"/>
              </a:rPr>
              <a:t>Switching Regulator</a:t>
            </a:r>
          </a:p>
          <a:p>
            <a:pPr marL="800100" lvl="1" indent="-342900" defTabSz="914400" fontAlgn="auto">
              <a:spcBef>
                <a:spcPct val="20000"/>
              </a:spcBef>
              <a:spcAft>
                <a:spcPts val="0"/>
              </a:spcAft>
              <a:buFont typeface="Arial" pitchFamily="34" charset="0"/>
              <a:buChar char="•"/>
              <a:defRPr/>
            </a:pPr>
            <a:r>
              <a:rPr lang="en-US" sz="2800" dirty="0">
                <a:latin typeface="+mn-lt"/>
                <a:cs typeface="+mn-cs"/>
              </a:rPr>
              <a:t>Low Heat Waste</a:t>
            </a:r>
          </a:p>
          <a:p>
            <a:pPr marL="800100" lvl="1" indent="-342900" defTabSz="914400" fontAlgn="auto">
              <a:spcBef>
                <a:spcPct val="20000"/>
              </a:spcBef>
              <a:spcAft>
                <a:spcPts val="0"/>
              </a:spcAft>
              <a:buFont typeface="Arial" pitchFamily="34" charset="0"/>
              <a:buChar char="•"/>
              <a:defRPr/>
            </a:pPr>
            <a:r>
              <a:rPr lang="en-US" sz="2800" dirty="0">
                <a:latin typeface="+mn-lt"/>
                <a:cs typeface="+mn-cs"/>
              </a:rPr>
              <a:t>High Efficiency</a:t>
            </a:r>
          </a:p>
          <a:p>
            <a:pPr marL="800100" lvl="1" indent="-342900" defTabSz="914400" fontAlgn="auto">
              <a:spcBef>
                <a:spcPct val="20000"/>
              </a:spcBef>
              <a:spcAft>
                <a:spcPts val="0"/>
              </a:spcAft>
              <a:buFont typeface="Arial" pitchFamily="34" charset="0"/>
              <a:buChar char="•"/>
              <a:defRPr/>
            </a:pPr>
            <a:r>
              <a:rPr lang="en-US" sz="2800" dirty="0">
                <a:latin typeface="+mn-lt"/>
                <a:cs typeface="+mn-cs"/>
              </a:rPr>
              <a:t>Medium Cost</a:t>
            </a:r>
          </a:p>
          <a:p>
            <a:pPr marL="800100" lvl="1" indent="-342900" defTabSz="914400" fontAlgn="auto">
              <a:spcBef>
                <a:spcPct val="20000"/>
              </a:spcBef>
              <a:spcAft>
                <a:spcPts val="0"/>
              </a:spcAft>
              <a:buFont typeface="Arial" pitchFamily="34" charset="0"/>
              <a:buChar char="•"/>
              <a:defRPr/>
            </a:pPr>
            <a:endParaRPr lang="en-US" sz="2800" dirty="0">
              <a:latin typeface="+mn-lt"/>
              <a:cs typeface="+mn-cs"/>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1"/>
          <p:cNvSpPr>
            <a:spLocks noGrp="1"/>
          </p:cNvSpPr>
          <p:nvPr>
            <p:ph type="title"/>
          </p:nvPr>
        </p:nvSpPr>
        <p:spPr/>
        <p:txBody>
          <a:bodyPr/>
          <a:lstStyle/>
          <a:p>
            <a:endParaRPr lang="en-US" smtClean="0"/>
          </a:p>
        </p:txBody>
      </p:sp>
      <p:sp>
        <p:nvSpPr>
          <p:cNvPr id="15362" name="Content Placeholder 2"/>
          <p:cNvSpPr>
            <a:spLocks noGrp="1"/>
          </p:cNvSpPr>
          <p:nvPr>
            <p:ph idx="1"/>
          </p:nvPr>
        </p:nvSpPr>
        <p:spPr/>
        <p:txBody>
          <a:bodyPr/>
          <a:lstStyle/>
          <a:p>
            <a:r>
              <a:rPr lang="en-US" dirty="0" smtClean="0"/>
              <a:t>High Efficiency</a:t>
            </a:r>
          </a:p>
          <a:p>
            <a:pPr lvl="1"/>
            <a:r>
              <a:rPr lang="en-US" dirty="0" smtClean="0"/>
              <a:t>Intelligent Control System</a:t>
            </a:r>
          </a:p>
          <a:p>
            <a:r>
              <a:rPr lang="en-US" dirty="0" smtClean="0"/>
              <a:t>Reliable Operation</a:t>
            </a:r>
          </a:p>
          <a:p>
            <a:pPr lvl="1"/>
            <a:r>
              <a:rPr lang="en-US" dirty="0" smtClean="0"/>
              <a:t>Battery Capacity Monitoring</a:t>
            </a:r>
          </a:p>
          <a:p>
            <a:r>
              <a:rPr lang="en-US" dirty="0" smtClean="0"/>
              <a:t>User Friendly Interface</a:t>
            </a:r>
          </a:p>
          <a:p>
            <a:pPr lvl="1"/>
            <a:r>
              <a:rPr lang="en-US" dirty="0" smtClean="0"/>
              <a:t>Touch Screen</a:t>
            </a:r>
          </a:p>
        </p:txBody>
      </p:sp>
      <p:sp>
        <p:nvSpPr>
          <p:cNvPr id="15363" name="Rectangle 9"/>
          <p:cNvSpPr>
            <a:spLocks noChangeArrowheads="1"/>
          </p:cNvSpPr>
          <p:nvPr/>
        </p:nvSpPr>
        <p:spPr bwMode="auto">
          <a:xfrm>
            <a:off x="457200" y="457200"/>
            <a:ext cx="8277225" cy="554038"/>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3000">
                <a:latin typeface="Cambria" pitchFamily="18" charset="0"/>
              </a:rPr>
              <a:t>Goals </a:t>
            </a:r>
            <a:endParaRPr lang="en-US" sz="300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Title 1"/>
          <p:cNvSpPr>
            <a:spLocks noGrp="1"/>
          </p:cNvSpPr>
          <p:nvPr>
            <p:ph type="title"/>
          </p:nvPr>
        </p:nvSpPr>
        <p:spPr/>
        <p:txBody>
          <a:bodyPr/>
          <a:lstStyle/>
          <a:p>
            <a:endParaRPr lang="en-US" smtClean="0"/>
          </a:p>
        </p:txBody>
      </p:sp>
      <p:sp>
        <p:nvSpPr>
          <p:cNvPr id="66562" name="Content Placeholder 2"/>
          <p:cNvSpPr>
            <a:spLocks noGrp="1"/>
          </p:cNvSpPr>
          <p:nvPr>
            <p:ph idx="1"/>
          </p:nvPr>
        </p:nvSpPr>
        <p:spPr>
          <a:xfrm>
            <a:off x="381000" y="1600200"/>
            <a:ext cx="8229600" cy="4525963"/>
          </a:xfrm>
        </p:spPr>
        <p:txBody>
          <a:bodyPr/>
          <a:lstStyle/>
          <a:p>
            <a:r>
              <a:rPr lang="en-US" smtClean="0"/>
              <a:t>LM2596 Simple Switcher Step Down Power Converter</a:t>
            </a:r>
          </a:p>
          <a:p>
            <a:pPr lvl="1"/>
            <a:r>
              <a:rPr lang="en-US" smtClean="0"/>
              <a:t>+/- 4% tolerance </a:t>
            </a:r>
          </a:p>
          <a:p>
            <a:pPr lvl="1"/>
            <a:r>
              <a:rPr lang="en-US" smtClean="0"/>
              <a:t>150kHz switching frequency</a:t>
            </a:r>
          </a:p>
          <a:p>
            <a:pPr lvl="1"/>
            <a:r>
              <a:rPr lang="en-US" smtClean="0"/>
              <a:t>Additional components (L,C) selected from datasheet</a:t>
            </a:r>
          </a:p>
          <a:p>
            <a:pPr lvl="1"/>
            <a:endParaRPr lang="en-US" smtClean="0"/>
          </a:p>
          <a:p>
            <a:pPr lvl="2"/>
            <a:endParaRPr lang="en-US" smtClean="0"/>
          </a:p>
        </p:txBody>
      </p:sp>
      <p:sp>
        <p:nvSpPr>
          <p:cNvPr id="66563" name="Rectangle 9"/>
          <p:cNvSpPr>
            <a:spLocks noChangeArrowheads="1"/>
          </p:cNvSpPr>
          <p:nvPr/>
        </p:nvSpPr>
        <p:spPr bwMode="auto">
          <a:xfrm>
            <a:off x="457200" y="228600"/>
            <a:ext cx="8277225" cy="554038"/>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3000">
                <a:latin typeface="Cambria" pitchFamily="18" charset="0"/>
              </a:rPr>
              <a:t>Electrical System</a:t>
            </a:r>
            <a:endParaRPr lang="en-US" sz="3000"/>
          </a:p>
        </p:txBody>
      </p:sp>
      <p:sp>
        <p:nvSpPr>
          <p:cNvPr id="66564" name="Rectangle 9"/>
          <p:cNvSpPr>
            <a:spLocks noChangeArrowheads="1"/>
          </p:cNvSpPr>
          <p:nvPr/>
        </p:nvSpPr>
        <p:spPr bwMode="auto">
          <a:xfrm>
            <a:off x="457200" y="914400"/>
            <a:ext cx="8277225" cy="492125"/>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2600">
                <a:latin typeface="Cambria" pitchFamily="18" charset="0"/>
              </a:rPr>
              <a:t>Power Converters</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Title 1"/>
          <p:cNvSpPr>
            <a:spLocks noGrp="1"/>
          </p:cNvSpPr>
          <p:nvPr>
            <p:ph type="title"/>
          </p:nvPr>
        </p:nvSpPr>
        <p:spPr/>
        <p:txBody>
          <a:bodyPr/>
          <a:lstStyle/>
          <a:p>
            <a:endParaRPr lang="en-US" smtClean="0"/>
          </a:p>
        </p:txBody>
      </p:sp>
      <p:sp>
        <p:nvSpPr>
          <p:cNvPr id="62466" name="Content Placeholder 2"/>
          <p:cNvSpPr>
            <a:spLocks noGrp="1"/>
          </p:cNvSpPr>
          <p:nvPr>
            <p:ph idx="1"/>
          </p:nvPr>
        </p:nvSpPr>
        <p:spPr/>
        <p:txBody>
          <a:bodyPr/>
          <a:lstStyle/>
          <a:p>
            <a:r>
              <a:rPr lang="en-US" dirty="0" smtClean="0"/>
              <a:t>AC/DC – DC/DC Power Conversion </a:t>
            </a:r>
            <a:br>
              <a:rPr lang="en-US" dirty="0" smtClean="0"/>
            </a:br>
            <a:r>
              <a:rPr lang="en-US" dirty="0" smtClean="0"/>
              <a:t>Block Diagram</a:t>
            </a:r>
          </a:p>
        </p:txBody>
      </p:sp>
      <p:sp>
        <p:nvSpPr>
          <p:cNvPr id="62467" name="Rectangle 9"/>
          <p:cNvSpPr>
            <a:spLocks noChangeArrowheads="1"/>
          </p:cNvSpPr>
          <p:nvPr/>
        </p:nvSpPr>
        <p:spPr bwMode="auto">
          <a:xfrm>
            <a:off x="457200" y="228600"/>
            <a:ext cx="8277225" cy="554038"/>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3000">
                <a:latin typeface="Cambria" pitchFamily="18" charset="0"/>
              </a:rPr>
              <a:t>Electrical System</a:t>
            </a:r>
            <a:endParaRPr lang="en-US" sz="3000"/>
          </a:p>
        </p:txBody>
      </p:sp>
      <p:sp>
        <p:nvSpPr>
          <p:cNvPr id="62468" name="Rectangle 9"/>
          <p:cNvSpPr>
            <a:spLocks noChangeArrowheads="1"/>
          </p:cNvSpPr>
          <p:nvPr/>
        </p:nvSpPr>
        <p:spPr bwMode="auto">
          <a:xfrm>
            <a:off x="457200" y="914400"/>
            <a:ext cx="8277225" cy="492125"/>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2600">
                <a:latin typeface="Cambria" pitchFamily="18" charset="0"/>
              </a:rPr>
              <a:t>Power Converters</a:t>
            </a:r>
          </a:p>
        </p:txBody>
      </p:sp>
      <p:grpSp>
        <p:nvGrpSpPr>
          <p:cNvPr id="62471" name="Group 7"/>
          <p:cNvGrpSpPr>
            <a:grpSpLocks/>
          </p:cNvGrpSpPr>
          <p:nvPr/>
        </p:nvGrpSpPr>
        <p:grpSpPr bwMode="auto">
          <a:xfrm>
            <a:off x="152400" y="3505200"/>
            <a:ext cx="762000" cy="762000"/>
            <a:chOff x="533400" y="4191000"/>
            <a:chExt cx="762000" cy="762000"/>
          </a:xfrm>
        </p:grpSpPr>
        <p:sp>
          <p:nvSpPr>
            <p:cNvPr id="9" name="Oval 8"/>
            <p:cNvSpPr/>
            <p:nvPr/>
          </p:nvSpPr>
          <p:spPr>
            <a:xfrm>
              <a:off x="533400" y="4191000"/>
              <a:ext cx="762000" cy="762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fontAlgn="auto">
                <a:spcBef>
                  <a:spcPts val="0"/>
                </a:spcBef>
                <a:spcAft>
                  <a:spcPts val="0"/>
                </a:spcAft>
                <a:defRPr/>
              </a:pPr>
              <a:endParaRPr lang="en-US"/>
            </a:p>
          </p:txBody>
        </p:sp>
        <p:sp>
          <p:nvSpPr>
            <p:cNvPr id="10" name="Freeform 9"/>
            <p:cNvSpPr/>
            <p:nvPr/>
          </p:nvSpPr>
          <p:spPr>
            <a:xfrm>
              <a:off x="685800" y="4419600"/>
              <a:ext cx="488950" cy="322263"/>
            </a:xfrm>
            <a:custGeom>
              <a:avLst/>
              <a:gdLst>
                <a:gd name="connsiteX0" fmla="*/ 0 w 489397"/>
                <a:gd name="connsiteY0" fmla="*/ 210355 h 321972"/>
                <a:gd name="connsiteX1" fmla="*/ 128788 w 489397"/>
                <a:gd name="connsiteY1" fmla="*/ 17172 h 321972"/>
                <a:gd name="connsiteX2" fmla="*/ 347729 w 489397"/>
                <a:gd name="connsiteY2" fmla="*/ 313386 h 321972"/>
                <a:gd name="connsiteX3" fmla="*/ 489397 w 489397"/>
                <a:gd name="connsiteY3" fmla="*/ 68687 h 321972"/>
                <a:gd name="connsiteX4" fmla="*/ 489397 w 489397"/>
                <a:gd name="connsiteY4" fmla="*/ 68687 h 3219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9397" h="321972">
                  <a:moveTo>
                    <a:pt x="0" y="210355"/>
                  </a:moveTo>
                  <a:cubicBezTo>
                    <a:pt x="35416" y="105177"/>
                    <a:pt x="70833" y="0"/>
                    <a:pt x="128788" y="17172"/>
                  </a:cubicBezTo>
                  <a:cubicBezTo>
                    <a:pt x="186743" y="34344"/>
                    <a:pt x="287628" y="304800"/>
                    <a:pt x="347729" y="313386"/>
                  </a:cubicBezTo>
                  <a:cubicBezTo>
                    <a:pt x="407830" y="321972"/>
                    <a:pt x="489397" y="68687"/>
                    <a:pt x="489397" y="68687"/>
                  </a:cubicBezTo>
                  <a:lnTo>
                    <a:pt x="489397" y="68687"/>
                  </a:lnTo>
                </a:path>
              </a:pathLst>
            </a:custGeom>
            <a:noFill/>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fontAlgn="auto">
                <a:spcBef>
                  <a:spcPts val="0"/>
                </a:spcBef>
                <a:spcAft>
                  <a:spcPts val="0"/>
                </a:spcAft>
                <a:defRPr/>
              </a:pPr>
              <a:endParaRPr lang="en-US" dirty="0"/>
            </a:p>
          </p:txBody>
        </p:sp>
      </p:grpSp>
      <p:cxnSp>
        <p:nvCxnSpPr>
          <p:cNvPr id="11" name="Elbow Connector 15"/>
          <p:cNvCxnSpPr/>
          <p:nvPr/>
        </p:nvCxnSpPr>
        <p:spPr>
          <a:xfrm rot="5400000" flipH="1" flipV="1">
            <a:off x="990600" y="2819400"/>
            <a:ext cx="228600" cy="1143000"/>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12" name="Elbow Connector 19"/>
          <p:cNvCxnSpPr/>
          <p:nvPr/>
        </p:nvCxnSpPr>
        <p:spPr>
          <a:xfrm rot="16200000" flipH="1">
            <a:off x="990600" y="3810000"/>
            <a:ext cx="228600" cy="1143000"/>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1219200" y="2971800"/>
            <a:ext cx="1066800" cy="1676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fontAlgn="auto">
              <a:spcBef>
                <a:spcPts val="0"/>
              </a:spcBef>
              <a:spcAft>
                <a:spcPts val="0"/>
              </a:spcAft>
              <a:defRPr/>
            </a:pPr>
            <a:r>
              <a:rPr lang="en-US" dirty="0" smtClean="0"/>
              <a:t>Fisher-Price Battery Charger</a:t>
            </a:r>
            <a:endParaRPr lang="en-US" dirty="0"/>
          </a:p>
        </p:txBody>
      </p:sp>
      <p:cxnSp>
        <p:nvCxnSpPr>
          <p:cNvPr id="14" name="Straight Connector 13"/>
          <p:cNvCxnSpPr/>
          <p:nvPr/>
        </p:nvCxnSpPr>
        <p:spPr>
          <a:xfrm>
            <a:off x="2286000" y="3275013"/>
            <a:ext cx="1219200" cy="158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2286000" y="4495800"/>
            <a:ext cx="1295400" cy="1588"/>
          </a:xfrm>
          <a:prstGeom prst="line">
            <a:avLst/>
          </a:prstGeom>
        </p:spPr>
        <p:style>
          <a:lnRef idx="1">
            <a:schemeClr val="accent1"/>
          </a:lnRef>
          <a:fillRef idx="0">
            <a:schemeClr val="accent1"/>
          </a:fillRef>
          <a:effectRef idx="0">
            <a:schemeClr val="accent1"/>
          </a:effectRef>
          <a:fontRef idx="minor">
            <a:schemeClr val="tx1"/>
          </a:fontRef>
        </p:style>
      </p:cxnSp>
      <p:sp>
        <p:nvSpPr>
          <p:cNvPr id="16" name="Rectangle 15"/>
          <p:cNvSpPr/>
          <p:nvPr/>
        </p:nvSpPr>
        <p:spPr>
          <a:xfrm>
            <a:off x="2971800" y="2971800"/>
            <a:ext cx="990600" cy="1676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fontAlgn="auto">
              <a:spcBef>
                <a:spcPts val="0"/>
              </a:spcBef>
              <a:spcAft>
                <a:spcPts val="0"/>
              </a:spcAft>
              <a:defRPr/>
            </a:pPr>
            <a:r>
              <a:rPr lang="en-US" dirty="0" smtClean="0"/>
              <a:t>12VDC Battery</a:t>
            </a:r>
            <a:endParaRPr lang="en-US" dirty="0"/>
          </a:p>
        </p:txBody>
      </p:sp>
      <p:cxnSp>
        <p:nvCxnSpPr>
          <p:cNvPr id="17" name="Straight Connector 16"/>
          <p:cNvCxnSpPr/>
          <p:nvPr/>
        </p:nvCxnSpPr>
        <p:spPr>
          <a:xfrm>
            <a:off x="3962400" y="3276600"/>
            <a:ext cx="2514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3657600" y="4495800"/>
            <a:ext cx="2895600" cy="1588"/>
          </a:xfrm>
          <a:prstGeom prst="line">
            <a:avLst/>
          </a:prstGeom>
        </p:spPr>
        <p:style>
          <a:lnRef idx="1">
            <a:schemeClr val="accent1"/>
          </a:lnRef>
          <a:fillRef idx="0">
            <a:schemeClr val="accent1"/>
          </a:fillRef>
          <a:effectRef idx="0">
            <a:schemeClr val="accent1"/>
          </a:effectRef>
          <a:fontRef idx="minor">
            <a:schemeClr val="tx1"/>
          </a:fontRef>
        </p:style>
      </p:cxnSp>
      <p:sp>
        <p:nvSpPr>
          <p:cNvPr id="19" name="Rectangle 18"/>
          <p:cNvSpPr/>
          <p:nvPr/>
        </p:nvSpPr>
        <p:spPr>
          <a:xfrm>
            <a:off x="5867400" y="2971800"/>
            <a:ext cx="1600200" cy="1676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fontAlgn="auto">
              <a:spcBef>
                <a:spcPts val="0"/>
              </a:spcBef>
              <a:spcAft>
                <a:spcPts val="0"/>
              </a:spcAft>
              <a:defRPr/>
            </a:pPr>
            <a:r>
              <a:rPr lang="en-US" dirty="0" smtClean="0"/>
              <a:t>LM2596 Converter 12VDC/5VDC</a:t>
            </a:r>
            <a:endParaRPr lang="en-US" dirty="0"/>
          </a:p>
        </p:txBody>
      </p:sp>
      <p:cxnSp>
        <p:nvCxnSpPr>
          <p:cNvPr id="20" name="Straight Connector 19"/>
          <p:cNvCxnSpPr/>
          <p:nvPr/>
        </p:nvCxnSpPr>
        <p:spPr>
          <a:xfrm>
            <a:off x="4876800" y="5103813"/>
            <a:ext cx="1219200" cy="1587"/>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4572000" y="6324600"/>
            <a:ext cx="1676400" cy="1588"/>
          </a:xfrm>
          <a:prstGeom prst="line">
            <a:avLst/>
          </a:prstGeom>
        </p:spPr>
        <p:style>
          <a:lnRef idx="1">
            <a:schemeClr val="accent1"/>
          </a:lnRef>
          <a:fillRef idx="0">
            <a:schemeClr val="accent1"/>
          </a:fillRef>
          <a:effectRef idx="0">
            <a:schemeClr val="accent1"/>
          </a:effectRef>
          <a:fontRef idx="minor">
            <a:schemeClr val="tx1"/>
          </a:fontRef>
        </p:style>
      </p:cxnSp>
      <p:sp>
        <p:nvSpPr>
          <p:cNvPr id="22" name="Rectangle 21"/>
          <p:cNvSpPr/>
          <p:nvPr/>
        </p:nvSpPr>
        <p:spPr>
          <a:xfrm>
            <a:off x="5867400" y="4800600"/>
            <a:ext cx="1600200" cy="1752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fontAlgn="auto">
              <a:spcBef>
                <a:spcPts val="0"/>
              </a:spcBef>
              <a:spcAft>
                <a:spcPts val="0"/>
              </a:spcAft>
              <a:defRPr/>
            </a:pPr>
            <a:r>
              <a:rPr lang="en-US" dirty="0" smtClean="0"/>
              <a:t>LM2596 Converter 12VDC/3.3VDC</a:t>
            </a:r>
            <a:endParaRPr lang="en-US" dirty="0"/>
          </a:p>
        </p:txBody>
      </p:sp>
      <p:cxnSp>
        <p:nvCxnSpPr>
          <p:cNvPr id="26" name="Straight Connector 25"/>
          <p:cNvCxnSpPr/>
          <p:nvPr/>
        </p:nvCxnSpPr>
        <p:spPr>
          <a:xfrm rot="5400000" flipH="1" flipV="1">
            <a:off x="3962400" y="4191000"/>
            <a:ext cx="18288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5400000" flipH="1" flipV="1">
            <a:off x="3657600" y="5410200"/>
            <a:ext cx="1828800" cy="1588"/>
          </a:xfrm>
          <a:prstGeom prst="line">
            <a:avLst/>
          </a:prstGeom>
        </p:spPr>
        <p:style>
          <a:lnRef idx="1">
            <a:schemeClr val="accent1"/>
          </a:lnRef>
          <a:fillRef idx="0">
            <a:schemeClr val="accent1"/>
          </a:fillRef>
          <a:effectRef idx="0">
            <a:schemeClr val="accent1"/>
          </a:effectRef>
          <a:fontRef idx="minor">
            <a:schemeClr val="tx1"/>
          </a:fontRef>
        </p:style>
      </p:cxnSp>
      <p:sp>
        <p:nvSpPr>
          <p:cNvPr id="31" name="Oval 30"/>
          <p:cNvSpPr/>
          <p:nvPr/>
        </p:nvSpPr>
        <p:spPr>
          <a:xfrm>
            <a:off x="4800600" y="32004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p:cNvSpPr/>
          <p:nvPr/>
        </p:nvSpPr>
        <p:spPr>
          <a:xfrm>
            <a:off x="4495800" y="44196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Title 1"/>
          <p:cNvSpPr>
            <a:spLocks noGrp="1"/>
          </p:cNvSpPr>
          <p:nvPr>
            <p:ph type="title"/>
          </p:nvPr>
        </p:nvSpPr>
        <p:spPr/>
        <p:txBody>
          <a:bodyPr/>
          <a:lstStyle/>
          <a:p>
            <a:endParaRPr lang="en-US" smtClean="0"/>
          </a:p>
        </p:txBody>
      </p:sp>
      <p:sp>
        <p:nvSpPr>
          <p:cNvPr id="62466" name="Content Placeholder 2"/>
          <p:cNvSpPr>
            <a:spLocks noGrp="1"/>
          </p:cNvSpPr>
          <p:nvPr>
            <p:ph idx="1"/>
          </p:nvPr>
        </p:nvSpPr>
        <p:spPr/>
        <p:txBody>
          <a:bodyPr/>
          <a:lstStyle/>
          <a:p>
            <a:r>
              <a:rPr lang="en-US" dirty="0" smtClean="0"/>
              <a:t>DC/DC Power Conversion Schematic</a:t>
            </a:r>
          </a:p>
        </p:txBody>
      </p:sp>
      <p:sp>
        <p:nvSpPr>
          <p:cNvPr id="62467" name="Rectangle 9"/>
          <p:cNvSpPr>
            <a:spLocks noChangeArrowheads="1"/>
          </p:cNvSpPr>
          <p:nvPr/>
        </p:nvSpPr>
        <p:spPr bwMode="auto">
          <a:xfrm>
            <a:off x="457200" y="228600"/>
            <a:ext cx="8277225" cy="554038"/>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3000">
                <a:latin typeface="Cambria" pitchFamily="18" charset="0"/>
              </a:rPr>
              <a:t>Electrical System</a:t>
            </a:r>
            <a:endParaRPr lang="en-US" sz="3000"/>
          </a:p>
        </p:txBody>
      </p:sp>
      <p:sp>
        <p:nvSpPr>
          <p:cNvPr id="62468" name="Rectangle 9"/>
          <p:cNvSpPr>
            <a:spLocks noChangeArrowheads="1"/>
          </p:cNvSpPr>
          <p:nvPr/>
        </p:nvSpPr>
        <p:spPr bwMode="auto">
          <a:xfrm>
            <a:off x="457200" y="914400"/>
            <a:ext cx="8277225" cy="492125"/>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2600">
                <a:latin typeface="Cambria" pitchFamily="18" charset="0"/>
              </a:rPr>
              <a:t>Power Converters</a:t>
            </a:r>
          </a:p>
        </p:txBody>
      </p:sp>
      <p:pic>
        <p:nvPicPr>
          <p:cNvPr id="1026" name="Picture 2"/>
          <p:cNvPicPr>
            <a:picLocks noChangeAspect="1" noChangeArrowheads="1"/>
          </p:cNvPicPr>
          <p:nvPr/>
        </p:nvPicPr>
        <p:blipFill>
          <a:blip r:embed="rId3"/>
          <a:srcRect/>
          <a:stretch>
            <a:fillRect/>
          </a:stretch>
        </p:blipFill>
        <p:spPr bwMode="auto">
          <a:xfrm>
            <a:off x="228601" y="2133600"/>
            <a:ext cx="7924800" cy="437153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Title 1"/>
          <p:cNvSpPr>
            <a:spLocks noGrp="1"/>
          </p:cNvSpPr>
          <p:nvPr>
            <p:ph type="title"/>
          </p:nvPr>
        </p:nvSpPr>
        <p:spPr/>
        <p:txBody>
          <a:bodyPr/>
          <a:lstStyle/>
          <a:p>
            <a:endParaRPr lang="en-US" smtClean="0"/>
          </a:p>
        </p:txBody>
      </p:sp>
      <p:sp>
        <p:nvSpPr>
          <p:cNvPr id="68610" name="Content Placeholder 2"/>
          <p:cNvSpPr>
            <a:spLocks noGrp="1"/>
          </p:cNvSpPr>
          <p:nvPr>
            <p:ph idx="1"/>
          </p:nvPr>
        </p:nvSpPr>
        <p:spPr>
          <a:xfrm>
            <a:off x="457200" y="1600200"/>
            <a:ext cx="7848600" cy="4525963"/>
          </a:xfrm>
        </p:spPr>
        <p:txBody>
          <a:bodyPr>
            <a:normAutofit fontScale="92500" lnSpcReduction="20000"/>
          </a:bodyPr>
          <a:lstStyle/>
          <a:p>
            <a:r>
              <a:rPr lang="en-US" dirty="0" smtClean="0"/>
              <a:t>Microchip PIC32</a:t>
            </a:r>
          </a:p>
          <a:p>
            <a:pPr lvl="1"/>
            <a:r>
              <a:rPr lang="en-US" dirty="0" smtClean="0"/>
              <a:t>Economy Mode</a:t>
            </a:r>
          </a:p>
          <a:p>
            <a:pPr lvl="2"/>
            <a:r>
              <a:rPr lang="en-US" dirty="0" smtClean="0"/>
              <a:t>Independent of user</a:t>
            </a:r>
          </a:p>
          <a:p>
            <a:pPr lvl="2"/>
            <a:r>
              <a:rPr lang="en-US" dirty="0" smtClean="0"/>
              <a:t>Based on Battery Voltage (representing the “charge”)</a:t>
            </a:r>
          </a:p>
          <a:p>
            <a:pPr lvl="1"/>
            <a:r>
              <a:rPr lang="en-US" dirty="0" smtClean="0"/>
              <a:t>Programmed in C</a:t>
            </a:r>
          </a:p>
          <a:p>
            <a:pPr lvl="1"/>
            <a:r>
              <a:rPr lang="en-US" dirty="0" smtClean="0"/>
              <a:t>SPI communication protocol Master Mode</a:t>
            </a:r>
          </a:p>
          <a:p>
            <a:pPr lvl="1"/>
            <a:r>
              <a:rPr lang="en-US" dirty="0" smtClean="0"/>
              <a:t>All parameters are read, stored, and </a:t>
            </a:r>
            <a:r>
              <a:rPr lang="en-US" dirty="0" smtClean="0"/>
              <a:t>formatted then </a:t>
            </a:r>
            <a:r>
              <a:rPr lang="en-US" dirty="0" smtClean="0"/>
              <a:t>transferred to UI</a:t>
            </a:r>
          </a:p>
          <a:p>
            <a:r>
              <a:rPr lang="en-US" dirty="0" smtClean="0"/>
              <a:t>Issues</a:t>
            </a:r>
          </a:p>
          <a:p>
            <a:pPr lvl="1"/>
            <a:r>
              <a:rPr lang="en-US" dirty="0" smtClean="0"/>
              <a:t>Determining the Mode Specifications</a:t>
            </a:r>
          </a:p>
          <a:p>
            <a:pPr lvl="2"/>
            <a:r>
              <a:rPr lang="en-US" dirty="0" smtClean="0"/>
              <a:t>Set as constant factor of PWM output</a:t>
            </a:r>
          </a:p>
        </p:txBody>
      </p:sp>
      <p:sp>
        <p:nvSpPr>
          <p:cNvPr id="68611" name="Rectangle 9"/>
          <p:cNvSpPr>
            <a:spLocks noChangeArrowheads="1"/>
          </p:cNvSpPr>
          <p:nvPr/>
        </p:nvSpPr>
        <p:spPr bwMode="auto">
          <a:xfrm>
            <a:off x="457200" y="228600"/>
            <a:ext cx="8277225" cy="554038"/>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3000">
                <a:latin typeface="Cambria" pitchFamily="18" charset="0"/>
              </a:rPr>
              <a:t>Computer System</a:t>
            </a:r>
            <a:endParaRPr lang="en-US" sz="3000"/>
          </a:p>
        </p:txBody>
      </p:sp>
      <p:sp>
        <p:nvSpPr>
          <p:cNvPr id="68612" name="Rectangle 9"/>
          <p:cNvSpPr>
            <a:spLocks noChangeArrowheads="1"/>
          </p:cNvSpPr>
          <p:nvPr/>
        </p:nvSpPr>
        <p:spPr bwMode="auto">
          <a:xfrm>
            <a:off x="457200" y="914400"/>
            <a:ext cx="8277225" cy="492125"/>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2600">
                <a:latin typeface="Cambria" pitchFamily="18" charset="0"/>
              </a:rPr>
              <a:t>Motor Control</a:t>
            </a:r>
            <a:endParaRPr lang="en-US" sz="260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Title 1"/>
          <p:cNvSpPr>
            <a:spLocks noGrp="1"/>
          </p:cNvSpPr>
          <p:nvPr>
            <p:ph type="title"/>
          </p:nvPr>
        </p:nvSpPr>
        <p:spPr/>
        <p:txBody>
          <a:bodyPr/>
          <a:lstStyle/>
          <a:p>
            <a:endParaRPr lang="en-US" smtClean="0"/>
          </a:p>
        </p:txBody>
      </p:sp>
      <p:sp>
        <p:nvSpPr>
          <p:cNvPr id="3" name="Content Placeholder 2"/>
          <p:cNvSpPr>
            <a:spLocks noGrp="1"/>
          </p:cNvSpPr>
          <p:nvPr>
            <p:ph idx="1"/>
          </p:nvPr>
        </p:nvSpPr>
        <p:spPr>
          <a:xfrm>
            <a:off x="457200" y="1600200"/>
            <a:ext cx="7848600" cy="4525963"/>
          </a:xfrm>
        </p:spPr>
        <p:txBody>
          <a:bodyPr rtlCol="0">
            <a:normAutofit fontScale="85000" lnSpcReduction="20000"/>
          </a:bodyPr>
          <a:lstStyle/>
          <a:p>
            <a:pPr marL="342900" indent="-342900" defTabSz="914400" fontAlgn="auto">
              <a:spcAft>
                <a:spcPts val="0"/>
              </a:spcAft>
              <a:buFont typeface="Arial" pitchFamily="34" charset="0"/>
              <a:buChar char="•"/>
              <a:defRPr/>
            </a:pPr>
            <a:r>
              <a:rPr lang="en-US" dirty="0" smtClean="0"/>
              <a:t>Microchip Multimedia Expansion Board</a:t>
            </a:r>
          </a:p>
          <a:p>
            <a:pPr marL="742950" lvl="1" indent="-342900" defTabSz="914400" fontAlgn="auto">
              <a:spcAft>
                <a:spcPts val="0"/>
              </a:spcAft>
              <a:buFont typeface="Arial" pitchFamily="34" charset="0"/>
              <a:buChar char="•"/>
              <a:defRPr/>
            </a:pPr>
            <a:r>
              <a:rPr lang="en-US" dirty="0" smtClean="0"/>
              <a:t>Programmed in </a:t>
            </a:r>
            <a:r>
              <a:rPr lang="en-US" dirty="0" smtClean="0"/>
              <a:t>C</a:t>
            </a:r>
          </a:p>
          <a:p>
            <a:pPr marL="742950" lvl="1" indent="-342900" defTabSz="914400" fontAlgn="auto">
              <a:spcAft>
                <a:spcPts val="0"/>
              </a:spcAft>
              <a:buFont typeface="Arial" pitchFamily="34" charset="0"/>
              <a:buChar char="•"/>
              <a:defRPr/>
            </a:pPr>
            <a:r>
              <a:rPr lang="en-US" dirty="0" smtClean="0"/>
              <a:t>Designed for Industrial Applications, etc.</a:t>
            </a:r>
            <a:endParaRPr lang="en-US" dirty="0" smtClean="0"/>
          </a:p>
          <a:p>
            <a:pPr marL="742950" lvl="1" indent="-342900" defTabSz="914400" fontAlgn="auto">
              <a:spcAft>
                <a:spcPts val="0"/>
              </a:spcAft>
              <a:buFont typeface="Arial" pitchFamily="34" charset="0"/>
              <a:buChar char="•"/>
              <a:defRPr/>
            </a:pPr>
            <a:r>
              <a:rPr lang="en-US" dirty="0" smtClean="0"/>
              <a:t>Interfaces with PIC32 Starter Kit</a:t>
            </a:r>
          </a:p>
          <a:p>
            <a:pPr marL="742950" lvl="1" indent="-342900" defTabSz="914400" fontAlgn="auto">
              <a:spcAft>
                <a:spcPts val="0"/>
              </a:spcAft>
              <a:buFont typeface="Arial" pitchFamily="34" charset="0"/>
              <a:buChar char="•"/>
              <a:defRPr/>
            </a:pPr>
            <a:r>
              <a:rPr lang="en-US" dirty="0" smtClean="0"/>
              <a:t>Used Microchip Graphics Library Widgets</a:t>
            </a:r>
          </a:p>
          <a:p>
            <a:pPr marL="1143000" lvl="2" indent="-342900" defTabSz="914400" fontAlgn="auto">
              <a:spcAft>
                <a:spcPts val="0"/>
              </a:spcAft>
              <a:buFont typeface="Arial" pitchFamily="34" charset="0"/>
              <a:buChar char="•"/>
              <a:defRPr/>
            </a:pPr>
            <a:r>
              <a:rPr lang="en-US" dirty="0" smtClean="0"/>
              <a:t>No way to adjust font size for individual widgets</a:t>
            </a:r>
          </a:p>
          <a:p>
            <a:pPr marL="1143000" lvl="2" indent="-342900" defTabSz="914400" fontAlgn="auto">
              <a:spcAft>
                <a:spcPts val="0"/>
              </a:spcAft>
              <a:buFont typeface="Arial" pitchFamily="34" charset="0"/>
              <a:buChar char="•"/>
              <a:defRPr/>
            </a:pPr>
            <a:r>
              <a:rPr lang="en-US" dirty="0" smtClean="0"/>
              <a:t>Had to redo some library code</a:t>
            </a:r>
          </a:p>
          <a:p>
            <a:pPr marL="742950" lvl="1" indent="-342900" defTabSz="914400" fontAlgn="auto">
              <a:spcAft>
                <a:spcPts val="0"/>
              </a:spcAft>
              <a:buFont typeface="Arial" pitchFamily="34" charset="0"/>
              <a:buChar char="•"/>
              <a:defRPr/>
            </a:pPr>
            <a:r>
              <a:rPr lang="en-US" dirty="0" smtClean="0"/>
              <a:t>SPI communication protocol Slave</a:t>
            </a:r>
          </a:p>
          <a:p>
            <a:pPr marL="1143000" lvl="2" indent="-342900" defTabSz="914400" fontAlgn="auto">
              <a:spcAft>
                <a:spcPts val="0"/>
              </a:spcAft>
              <a:buFont typeface="Arial" pitchFamily="34" charset="0"/>
              <a:buChar char="•"/>
              <a:defRPr/>
            </a:pPr>
            <a:r>
              <a:rPr lang="en-US" dirty="0" smtClean="0"/>
              <a:t>Used interrupt service routine to read </a:t>
            </a:r>
            <a:r>
              <a:rPr lang="en-US" dirty="0" smtClean="0"/>
              <a:t>data</a:t>
            </a:r>
          </a:p>
          <a:p>
            <a:pPr marL="1143000" lvl="2" indent="-342900" defTabSz="914400" fontAlgn="auto">
              <a:spcAft>
                <a:spcPts val="0"/>
              </a:spcAft>
              <a:buFont typeface="Arial" pitchFamily="34" charset="0"/>
              <a:buChar char="•"/>
              <a:defRPr/>
            </a:pPr>
            <a:r>
              <a:rPr lang="en-US" dirty="0" smtClean="0"/>
              <a:t>Timing is VERY important for SPI</a:t>
            </a:r>
            <a:endParaRPr lang="en-US" dirty="0" smtClean="0"/>
          </a:p>
          <a:p>
            <a:pPr marL="742950" lvl="1" indent="-342900" defTabSz="914400" fontAlgn="auto">
              <a:spcAft>
                <a:spcPts val="0"/>
              </a:spcAft>
              <a:buFont typeface="Arial" pitchFamily="34" charset="0"/>
              <a:buChar char="•"/>
              <a:defRPr/>
            </a:pPr>
            <a:r>
              <a:rPr lang="en-US" dirty="0" smtClean="0"/>
              <a:t>Touchscreen w/ 3.2” </a:t>
            </a:r>
            <a:r>
              <a:rPr lang="en-US" dirty="0" smtClean="0"/>
              <a:t>QVGA</a:t>
            </a:r>
          </a:p>
          <a:p>
            <a:pPr marL="1143000" lvl="2" indent="-342900" defTabSz="914400" fontAlgn="auto">
              <a:spcAft>
                <a:spcPts val="0"/>
              </a:spcAft>
              <a:buFont typeface="Arial" pitchFamily="34" charset="0"/>
              <a:buChar char="•"/>
              <a:defRPr/>
            </a:pPr>
            <a:r>
              <a:rPr lang="en-US" dirty="0" smtClean="0"/>
              <a:t>Sometimes </a:t>
            </a:r>
            <a:r>
              <a:rPr lang="en-US" smtClean="0"/>
              <a:t>registers wrong clicks</a:t>
            </a:r>
            <a:endParaRPr lang="en-US" dirty="0" smtClean="0"/>
          </a:p>
          <a:p>
            <a:pPr marL="742950" lvl="1" indent="-342900" defTabSz="914400" fontAlgn="auto">
              <a:spcAft>
                <a:spcPts val="0"/>
              </a:spcAft>
              <a:buFont typeface="Arial" pitchFamily="34" charset="0"/>
              <a:buChar char="•"/>
              <a:defRPr/>
            </a:pPr>
            <a:r>
              <a:rPr lang="en-US" dirty="0" smtClean="0"/>
              <a:t>Cost ~$300</a:t>
            </a:r>
          </a:p>
          <a:p>
            <a:pPr marL="1143000" lvl="2" indent="-342900" defTabSz="914400" fontAlgn="auto">
              <a:spcAft>
                <a:spcPts val="0"/>
              </a:spcAft>
              <a:buFont typeface="Arial" pitchFamily="34" charset="0"/>
              <a:buChar char="•"/>
              <a:defRPr/>
            </a:pPr>
            <a:endParaRPr lang="en-US" dirty="0" smtClean="0"/>
          </a:p>
        </p:txBody>
      </p:sp>
      <p:sp>
        <p:nvSpPr>
          <p:cNvPr id="71683" name="Rectangle 9"/>
          <p:cNvSpPr>
            <a:spLocks noChangeArrowheads="1"/>
          </p:cNvSpPr>
          <p:nvPr/>
        </p:nvSpPr>
        <p:spPr bwMode="auto">
          <a:xfrm>
            <a:off x="457200" y="228600"/>
            <a:ext cx="8277225" cy="554038"/>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3000">
                <a:latin typeface="Cambria" pitchFamily="18" charset="0"/>
              </a:rPr>
              <a:t>Computer System</a:t>
            </a:r>
            <a:endParaRPr lang="en-US" sz="3000"/>
          </a:p>
        </p:txBody>
      </p:sp>
      <p:sp>
        <p:nvSpPr>
          <p:cNvPr id="71684" name="Rectangle 9"/>
          <p:cNvSpPr>
            <a:spLocks noChangeArrowheads="1"/>
          </p:cNvSpPr>
          <p:nvPr/>
        </p:nvSpPr>
        <p:spPr bwMode="auto">
          <a:xfrm>
            <a:off x="457200" y="914400"/>
            <a:ext cx="8277225" cy="492125"/>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2600" dirty="0" smtClean="0">
                <a:latin typeface="Cambria" pitchFamily="18" charset="0"/>
              </a:rPr>
              <a:t>New User </a:t>
            </a:r>
            <a:r>
              <a:rPr lang="en-US" sz="2600" dirty="0">
                <a:latin typeface="Cambria" pitchFamily="18" charset="0"/>
              </a:rPr>
              <a:t>Interface </a:t>
            </a:r>
            <a:r>
              <a:rPr lang="en-US" sz="2600" dirty="0" smtClean="0">
                <a:latin typeface="Cambria" pitchFamily="18" charset="0"/>
              </a:rPr>
              <a:t>Hardware/Software</a:t>
            </a:r>
            <a:endParaRPr lang="en-US" sz="26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Title 1"/>
          <p:cNvSpPr>
            <a:spLocks noGrp="1"/>
          </p:cNvSpPr>
          <p:nvPr>
            <p:ph type="title"/>
          </p:nvPr>
        </p:nvSpPr>
        <p:spPr/>
        <p:txBody>
          <a:bodyPr/>
          <a:lstStyle/>
          <a:p>
            <a:endParaRPr lang="en-US" smtClean="0"/>
          </a:p>
        </p:txBody>
      </p:sp>
      <p:sp>
        <p:nvSpPr>
          <p:cNvPr id="3" name="Content Placeholder 2"/>
          <p:cNvSpPr>
            <a:spLocks noGrp="1"/>
          </p:cNvSpPr>
          <p:nvPr>
            <p:ph idx="1"/>
          </p:nvPr>
        </p:nvSpPr>
        <p:spPr>
          <a:xfrm>
            <a:off x="457200" y="1600200"/>
            <a:ext cx="8001000" cy="4953000"/>
          </a:xfrm>
        </p:spPr>
        <p:txBody>
          <a:bodyPr rtlCol="0">
            <a:normAutofit fontScale="70000" lnSpcReduction="20000"/>
          </a:bodyPr>
          <a:lstStyle/>
          <a:p>
            <a:pPr marL="342900" indent="-342900" defTabSz="914400" fontAlgn="auto">
              <a:spcAft>
                <a:spcPts val="0"/>
              </a:spcAft>
              <a:buFont typeface="Arial" pitchFamily="34" charset="0"/>
              <a:buChar char="•"/>
              <a:defRPr/>
            </a:pPr>
            <a:r>
              <a:rPr lang="en-US" dirty="0" smtClean="0"/>
              <a:t>Planar PT1545R 15” Touchscreen LCD Monitor</a:t>
            </a:r>
          </a:p>
          <a:p>
            <a:pPr marL="742950" lvl="1" indent="-285750" defTabSz="914400" fontAlgn="auto">
              <a:spcAft>
                <a:spcPts val="0"/>
              </a:spcAft>
              <a:buFont typeface="Arial" pitchFamily="34" charset="0"/>
              <a:buChar char="–"/>
              <a:defRPr/>
            </a:pPr>
            <a:r>
              <a:rPr lang="en-US" dirty="0" smtClean="0"/>
              <a:t>Large enough to display all required information</a:t>
            </a:r>
          </a:p>
          <a:p>
            <a:pPr marL="742950" lvl="1" indent="-285750" defTabSz="914400" fontAlgn="auto">
              <a:spcAft>
                <a:spcPts val="0"/>
              </a:spcAft>
              <a:buFont typeface="Arial" pitchFamily="34" charset="0"/>
              <a:buChar char="–"/>
              <a:defRPr/>
            </a:pPr>
            <a:r>
              <a:rPr lang="en-US" dirty="0" smtClean="0"/>
              <a:t>Serial/USB interface</a:t>
            </a:r>
          </a:p>
          <a:p>
            <a:pPr marL="742950" lvl="1" indent="-285750" defTabSz="914400" fontAlgn="auto">
              <a:spcAft>
                <a:spcPts val="0"/>
              </a:spcAft>
              <a:buFont typeface="Arial" pitchFamily="34" charset="0"/>
              <a:buChar char="–"/>
              <a:defRPr/>
            </a:pPr>
            <a:r>
              <a:rPr lang="en-US" dirty="0" smtClean="0"/>
              <a:t>Internal Power Supply</a:t>
            </a:r>
          </a:p>
          <a:p>
            <a:pPr marL="742950" lvl="1" indent="-285750" defTabSz="914400" fontAlgn="auto">
              <a:spcAft>
                <a:spcPts val="0"/>
              </a:spcAft>
              <a:buFont typeface="Arial" pitchFamily="34" charset="0"/>
              <a:buChar char="–"/>
              <a:defRPr/>
            </a:pPr>
            <a:r>
              <a:rPr lang="en-US" dirty="0" smtClean="0"/>
              <a:t>Internal Speakers</a:t>
            </a:r>
          </a:p>
          <a:p>
            <a:pPr marL="742950" lvl="1" indent="-285750" defTabSz="914400" fontAlgn="auto">
              <a:spcAft>
                <a:spcPts val="0"/>
              </a:spcAft>
              <a:buFont typeface="Arial" pitchFamily="34" charset="0"/>
              <a:buChar char="–"/>
              <a:defRPr/>
            </a:pPr>
            <a:r>
              <a:rPr lang="en-US" dirty="0" smtClean="0"/>
              <a:t>Open Source Drivers, if needed</a:t>
            </a:r>
          </a:p>
          <a:p>
            <a:pPr marL="742950" lvl="1" indent="-285750" defTabSz="914400" fontAlgn="auto">
              <a:spcAft>
                <a:spcPts val="0"/>
              </a:spcAft>
              <a:buFont typeface="Arial" pitchFamily="34" charset="0"/>
              <a:buChar char="–"/>
              <a:defRPr/>
            </a:pPr>
            <a:r>
              <a:rPr lang="en-US" dirty="0" smtClean="0"/>
              <a:t>Cost ~$420</a:t>
            </a:r>
          </a:p>
          <a:p>
            <a:pPr marL="742950" lvl="1" indent="-285750" defTabSz="914400" fontAlgn="auto">
              <a:spcAft>
                <a:spcPts val="0"/>
              </a:spcAft>
              <a:buFont typeface="Arial" pitchFamily="34" charset="0"/>
              <a:buChar char="–"/>
              <a:defRPr/>
            </a:pPr>
            <a:r>
              <a:rPr lang="en-US" dirty="0" smtClean="0"/>
              <a:t>Fully integrated solution</a:t>
            </a:r>
          </a:p>
          <a:p>
            <a:pPr marL="1143000" lvl="2" indent="-228600" defTabSz="914400" fontAlgn="auto">
              <a:spcAft>
                <a:spcPts val="0"/>
              </a:spcAft>
              <a:buFont typeface="Arial" pitchFamily="34" charset="0"/>
              <a:buChar char="•"/>
              <a:defRPr/>
            </a:pPr>
            <a:r>
              <a:rPr lang="en-US" dirty="0" smtClean="0"/>
              <a:t>No need to match touchscreen to monitor</a:t>
            </a:r>
          </a:p>
          <a:p>
            <a:pPr marL="1143000" lvl="2" indent="-228600" defTabSz="914400" fontAlgn="auto">
              <a:spcAft>
                <a:spcPts val="0"/>
              </a:spcAft>
              <a:buFont typeface="Arial" pitchFamily="34" charset="0"/>
              <a:buChar char="•"/>
              <a:defRPr/>
            </a:pPr>
            <a:r>
              <a:rPr lang="en-US" dirty="0" smtClean="0"/>
              <a:t>No need to supply touchscreen interface on motherboard</a:t>
            </a:r>
          </a:p>
          <a:p>
            <a:pPr marL="1143000" lvl="2" indent="-228600" defTabSz="914400" fontAlgn="auto">
              <a:spcAft>
                <a:spcPts val="0"/>
              </a:spcAft>
              <a:buFont typeface="Arial" pitchFamily="34" charset="0"/>
              <a:buChar char="•"/>
              <a:defRPr/>
            </a:pPr>
            <a:r>
              <a:rPr lang="en-US" dirty="0" smtClean="0"/>
              <a:t>Costs about the same as a non-integrated solution</a:t>
            </a:r>
          </a:p>
          <a:p>
            <a:pPr marL="342900" indent="-342900" defTabSz="914400" fontAlgn="auto">
              <a:spcAft>
                <a:spcPts val="0"/>
              </a:spcAft>
              <a:buFont typeface="Arial" pitchFamily="34" charset="0"/>
              <a:buChar char="•"/>
              <a:defRPr/>
            </a:pPr>
            <a:r>
              <a:rPr lang="en-US" dirty="0" smtClean="0"/>
              <a:t>Possible Issues</a:t>
            </a:r>
          </a:p>
          <a:p>
            <a:pPr marL="742950" lvl="1" indent="-285750" defTabSz="914400" fontAlgn="auto">
              <a:spcAft>
                <a:spcPts val="0"/>
              </a:spcAft>
              <a:buFont typeface="Arial" pitchFamily="34" charset="0"/>
              <a:buChar char="–"/>
              <a:defRPr/>
            </a:pPr>
            <a:r>
              <a:rPr lang="en-US" dirty="0" smtClean="0"/>
              <a:t>Contrast Ratio/Brightness may be an issue in bright outdoor lighting</a:t>
            </a:r>
          </a:p>
          <a:p>
            <a:pPr marL="742950" lvl="1" indent="-285750" defTabSz="914400" fontAlgn="auto">
              <a:spcAft>
                <a:spcPts val="0"/>
              </a:spcAft>
              <a:buFont typeface="Arial" pitchFamily="34" charset="0"/>
              <a:buChar char="–"/>
              <a:defRPr/>
            </a:pPr>
            <a:r>
              <a:rPr lang="en-US" dirty="0" smtClean="0"/>
              <a:t>Glare (includes Anti-Glare coating but this was probably not designed to be used in an outdoor setting)</a:t>
            </a:r>
          </a:p>
        </p:txBody>
      </p:sp>
      <p:sp>
        <p:nvSpPr>
          <p:cNvPr id="70659" name="Rectangle 9"/>
          <p:cNvSpPr>
            <a:spLocks noChangeArrowheads="1"/>
          </p:cNvSpPr>
          <p:nvPr/>
        </p:nvSpPr>
        <p:spPr bwMode="auto">
          <a:xfrm>
            <a:off x="457200" y="228600"/>
            <a:ext cx="8277225" cy="554038"/>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3000">
                <a:latin typeface="Cambria" pitchFamily="18" charset="0"/>
              </a:rPr>
              <a:t>Computer System</a:t>
            </a:r>
            <a:endParaRPr lang="en-US" sz="3000"/>
          </a:p>
        </p:txBody>
      </p:sp>
      <p:sp>
        <p:nvSpPr>
          <p:cNvPr id="70660" name="Rectangle 9"/>
          <p:cNvSpPr>
            <a:spLocks noChangeArrowheads="1"/>
          </p:cNvSpPr>
          <p:nvPr/>
        </p:nvSpPr>
        <p:spPr bwMode="auto">
          <a:xfrm>
            <a:off x="457200" y="914400"/>
            <a:ext cx="8277225" cy="492125"/>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2600" dirty="0" smtClean="0">
                <a:latin typeface="Cambria" pitchFamily="18" charset="0"/>
              </a:rPr>
              <a:t>Old User </a:t>
            </a:r>
            <a:r>
              <a:rPr lang="en-US" sz="2600" dirty="0">
                <a:latin typeface="Cambria" pitchFamily="18" charset="0"/>
              </a:rPr>
              <a:t>Interface Hardware</a:t>
            </a:r>
            <a:endParaRPr lang="en-US" sz="26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Title 1"/>
          <p:cNvSpPr>
            <a:spLocks noGrp="1"/>
          </p:cNvSpPr>
          <p:nvPr>
            <p:ph type="title"/>
          </p:nvPr>
        </p:nvSpPr>
        <p:spPr/>
        <p:txBody>
          <a:bodyPr/>
          <a:lstStyle/>
          <a:p>
            <a:endParaRPr lang="en-US" smtClean="0"/>
          </a:p>
        </p:txBody>
      </p:sp>
      <p:sp>
        <p:nvSpPr>
          <p:cNvPr id="3" name="Content Placeholder 2"/>
          <p:cNvSpPr>
            <a:spLocks noGrp="1"/>
          </p:cNvSpPr>
          <p:nvPr>
            <p:ph idx="1"/>
          </p:nvPr>
        </p:nvSpPr>
        <p:spPr/>
        <p:txBody>
          <a:bodyPr rtlCol="0">
            <a:normAutofit fontScale="92500" lnSpcReduction="20000"/>
          </a:bodyPr>
          <a:lstStyle/>
          <a:p>
            <a:pPr marL="342900" indent="-342900" defTabSz="914400" fontAlgn="auto">
              <a:spcAft>
                <a:spcPts val="0"/>
              </a:spcAft>
              <a:buFont typeface="Arial" pitchFamily="34" charset="0"/>
              <a:buChar char="•"/>
              <a:defRPr/>
            </a:pPr>
            <a:r>
              <a:rPr lang="en-US" dirty="0" smtClean="0"/>
              <a:t>Operating System</a:t>
            </a:r>
          </a:p>
          <a:p>
            <a:pPr marL="742950" lvl="1" indent="-285750" defTabSz="914400" fontAlgn="auto">
              <a:spcAft>
                <a:spcPts val="0"/>
              </a:spcAft>
              <a:buFont typeface="Arial" pitchFamily="34" charset="0"/>
              <a:buChar char="–"/>
              <a:defRPr/>
            </a:pPr>
            <a:r>
              <a:rPr lang="en-US" dirty="0" smtClean="0"/>
              <a:t>Android 2.3</a:t>
            </a:r>
          </a:p>
          <a:p>
            <a:pPr marL="742950" lvl="1" indent="-285750" defTabSz="914400" fontAlgn="auto">
              <a:spcAft>
                <a:spcPts val="0"/>
              </a:spcAft>
              <a:buFont typeface="Arial" pitchFamily="34" charset="0"/>
              <a:buChar char="–"/>
              <a:defRPr/>
            </a:pPr>
            <a:r>
              <a:rPr lang="en-US" dirty="0" smtClean="0"/>
              <a:t>Open Source and freely available</a:t>
            </a:r>
          </a:p>
          <a:p>
            <a:pPr marL="742950" lvl="1" indent="-285750" defTabSz="914400" fontAlgn="auto">
              <a:spcAft>
                <a:spcPts val="0"/>
              </a:spcAft>
              <a:buFont typeface="Arial" pitchFamily="34" charset="0"/>
              <a:buChar char="–"/>
              <a:defRPr/>
            </a:pPr>
            <a:r>
              <a:rPr lang="en-US" dirty="0" smtClean="0"/>
              <a:t>Natively supports touchscreen interfaces</a:t>
            </a:r>
          </a:p>
          <a:p>
            <a:pPr marL="742950" lvl="1" indent="-285750" defTabSz="914400" fontAlgn="auto">
              <a:spcAft>
                <a:spcPts val="0"/>
              </a:spcAft>
              <a:buFont typeface="Arial" pitchFamily="34" charset="0"/>
              <a:buChar char="–"/>
              <a:defRPr/>
            </a:pPr>
            <a:r>
              <a:rPr lang="en-US" dirty="0" smtClean="0"/>
              <a:t>Includes a large widget library</a:t>
            </a:r>
          </a:p>
          <a:p>
            <a:pPr marL="342900" indent="-342900" defTabSz="914400" fontAlgn="auto">
              <a:spcAft>
                <a:spcPts val="0"/>
              </a:spcAft>
              <a:buFont typeface="Arial" pitchFamily="34" charset="0"/>
              <a:buChar char="•"/>
              <a:defRPr/>
            </a:pPr>
            <a:r>
              <a:rPr lang="en-US" dirty="0" smtClean="0"/>
              <a:t>Possible Issues</a:t>
            </a:r>
          </a:p>
          <a:p>
            <a:pPr marL="742950" lvl="1" indent="-285750" defTabSz="914400" fontAlgn="auto">
              <a:spcAft>
                <a:spcPts val="0"/>
              </a:spcAft>
              <a:buFont typeface="Arial" pitchFamily="34" charset="0"/>
              <a:buChar char="–"/>
              <a:defRPr/>
            </a:pPr>
            <a:r>
              <a:rPr lang="en-US" dirty="0" err="1" smtClean="0"/>
              <a:t>Touchscreen</a:t>
            </a:r>
            <a:r>
              <a:rPr lang="en-US" dirty="0" smtClean="0"/>
              <a:t> Drivers are not designed for Android</a:t>
            </a:r>
          </a:p>
          <a:p>
            <a:pPr marL="1143000" lvl="2" indent="-228600" defTabSz="914400" fontAlgn="auto">
              <a:spcAft>
                <a:spcPts val="0"/>
              </a:spcAft>
              <a:buFont typeface="Arial" pitchFamily="34" charset="0"/>
              <a:buChar char="•"/>
              <a:defRPr/>
            </a:pPr>
            <a:r>
              <a:rPr lang="en-US" dirty="0" smtClean="0"/>
              <a:t>Linux Drivers are available so it’s possible to port them to Android (Didn’t work since Android is missing X Server)</a:t>
            </a:r>
          </a:p>
          <a:p>
            <a:pPr marL="742950" lvl="1" indent="-285750" defTabSz="914400" fontAlgn="auto">
              <a:spcAft>
                <a:spcPts val="0"/>
              </a:spcAft>
              <a:buFont typeface="Arial" pitchFamily="34" charset="0"/>
              <a:buChar char="–"/>
              <a:defRPr/>
            </a:pPr>
            <a:r>
              <a:rPr lang="en-US" dirty="0" smtClean="0"/>
              <a:t>Slow booting</a:t>
            </a:r>
          </a:p>
          <a:p>
            <a:pPr marL="1143000" lvl="2" indent="-228600" defTabSz="914400" fontAlgn="auto">
              <a:spcAft>
                <a:spcPts val="0"/>
              </a:spcAft>
              <a:buFont typeface="Arial" pitchFamily="34" charset="0"/>
              <a:buChar char="•"/>
              <a:defRPr/>
            </a:pPr>
            <a:r>
              <a:rPr lang="en-US" dirty="0" smtClean="0"/>
              <a:t>Remove non-critical components like Bluetooth, 3G, internet, etc.</a:t>
            </a:r>
            <a:endParaRPr lang="en-US" dirty="0"/>
          </a:p>
        </p:txBody>
      </p:sp>
      <p:sp>
        <p:nvSpPr>
          <p:cNvPr id="72707" name="Rectangle 9"/>
          <p:cNvSpPr>
            <a:spLocks noChangeArrowheads="1"/>
          </p:cNvSpPr>
          <p:nvPr/>
        </p:nvSpPr>
        <p:spPr bwMode="auto">
          <a:xfrm>
            <a:off x="457200" y="228600"/>
            <a:ext cx="8277225" cy="554038"/>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3000">
                <a:latin typeface="Cambria" pitchFamily="18" charset="0"/>
              </a:rPr>
              <a:t>Computer System</a:t>
            </a:r>
            <a:endParaRPr lang="en-US" sz="3000"/>
          </a:p>
        </p:txBody>
      </p:sp>
      <p:sp>
        <p:nvSpPr>
          <p:cNvPr id="72708" name="Rectangle 9"/>
          <p:cNvSpPr>
            <a:spLocks noChangeArrowheads="1"/>
          </p:cNvSpPr>
          <p:nvPr/>
        </p:nvSpPr>
        <p:spPr bwMode="auto">
          <a:xfrm>
            <a:off x="457200" y="914400"/>
            <a:ext cx="8277225" cy="492125"/>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2600" dirty="0" smtClean="0">
                <a:latin typeface="Cambria" pitchFamily="18" charset="0"/>
              </a:rPr>
              <a:t>Old User </a:t>
            </a:r>
            <a:r>
              <a:rPr lang="en-US" sz="2600" dirty="0">
                <a:latin typeface="Cambria" pitchFamily="18" charset="0"/>
              </a:rPr>
              <a:t>Interface Software</a:t>
            </a:r>
            <a:endParaRPr lang="en-US" sz="2600"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Title 1"/>
          <p:cNvSpPr>
            <a:spLocks noGrp="1"/>
          </p:cNvSpPr>
          <p:nvPr>
            <p:ph type="title"/>
          </p:nvPr>
        </p:nvSpPr>
        <p:spPr/>
        <p:txBody>
          <a:bodyPr/>
          <a:lstStyle/>
          <a:p>
            <a:endParaRPr lang="en-US" smtClean="0"/>
          </a:p>
        </p:txBody>
      </p:sp>
      <p:pic>
        <p:nvPicPr>
          <p:cNvPr id="73730" name="Content Placeholder 5"/>
          <p:cNvPicPr>
            <a:picLocks noGrp="1" noChangeAspect="1"/>
          </p:cNvPicPr>
          <p:nvPr>
            <p:ph idx="1"/>
          </p:nvPr>
        </p:nvPicPr>
        <p:blipFill>
          <a:blip r:embed="rId2" cstate="print"/>
          <a:srcRect/>
          <a:stretch>
            <a:fillRect/>
          </a:stretch>
        </p:blipFill>
        <p:spPr>
          <a:xfrm>
            <a:off x="1295400" y="2030413"/>
            <a:ext cx="6019800" cy="4751387"/>
          </a:xfrm>
        </p:spPr>
      </p:pic>
      <p:sp>
        <p:nvSpPr>
          <p:cNvPr id="73731" name="Rectangle 9"/>
          <p:cNvSpPr>
            <a:spLocks noChangeArrowheads="1"/>
          </p:cNvSpPr>
          <p:nvPr/>
        </p:nvSpPr>
        <p:spPr bwMode="auto">
          <a:xfrm>
            <a:off x="457200" y="228600"/>
            <a:ext cx="8277225" cy="554038"/>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3000">
                <a:latin typeface="Cambria" pitchFamily="18" charset="0"/>
              </a:rPr>
              <a:t>Computer System</a:t>
            </a:r>
            <a:endParaRPr lang="en-US" sz="3000"/>
          </a:p>
        </p:txBody>
      </p:sp>
      <p:sp>
        <p:nvSpPr>
          <p:cNvPr id="73732" name="Rectangle 9"/>
          <p:cNvSpPr>
            <a:spLocks noChangeArrowheads="1"/>
          </p:cNvSpPr>
          <p:nvPr/>
        </p:nvSpPr>
        <p:spPr bwMode="auto">
          <a:xfrm>
            <a:off x="457200" y="914400"/>
            <a:ext cx="8277225" cy="492125"/>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2600">
                <a:latin typeface="Cambria" pitchFamily="18" charset="0"/>
              </a:rPr>
              <a:t>User Interface Basic View</a:t>
            </a:r>
            <a:endParaRPr lang="en-US" sz="2600"/>
          </a:p>
        </p:txBody>
      </p:sp>
      <p:sp>
        <p:nvSpPr>
          <p:cNvPr id="73733" name="Rectangle 6"/>
          <p:cNvSpPr>
            <a:spLocks noChangeArrowheads="1"/>
          </p:cNvSpPr>
          <p:nvPr/>
        </p:nvSpPr>
        <p:spPr bwMode="auto">
          <a:xfrm>
            <a:off x="-533400" y="1524000"/>
            <a:ext cx="7696200" cy="369888"/>
          </a:xfrm>
          <a:prstGeom prst="rect">
            <a:avLst/>
          </a:prstGeom>
          <a:noFill/>
          <a:ln w="9525">
            <a:noFill/>
            <a:miter lim="800000"/>
            <a:headEnd/>
            <a:tailEnd/>
          </a:ln>
        </p:spPr>
        <p:txBody>
          <a:bodyPr>
            <a:spAutoFit/>
          </a:bodyPr>
          <a:lstStyle/>
          <a:p>
            <a:pPr lvl="2" indent="0"/>
            <a:r>
              <a:rPr lang="en-US">
                <a:latin typeface="Calibri" pitchFamily="34" charset="0"/>
              </a:rPr>
              <a:t>Provides basic information, such as engine status, speed, “fuel”, etc.</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Title 1"/>
          <p:cNvSpPr>
            <a:spLocks noGrp="1"/>
          </p:cNvSpPr>
          <p:nvPr>
            <p:ph type="title"/>
          </p:nvPr>
        </p:nvSpPr>
        <p:spPr/>
        <p:txBody>
          <a:bodyPr/>
          <a:lstStyle/>
          <a:p>
            <a:endParaRPr lang="en-US" smtClean="0"/>
          </a:p>
        </p:txBody>
      </p:sp>
      <p:sp>
        <p:nvSpPr>
          <p:cNvPr id="76802" name="Rectangle 9"/>
          <p:cNvSpPr>
            <a:spLocks noChangeArrowheads="1"/>
          </p:cNvSpPr>
          <p:nvPr/>
        </p:nvSpPr>
        <p:spPr bwMode="auto">
          <a:xfrm>
            <a:off x="457200" y="457200"/>
            <a:ext cx="8277225" cy="554038"/>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3000">
                <a:latin typeface="Cambria" pitchFamily="18" charset="0"/>
              </a:rPr>
              <a:t>Project Budget</a:t>
            </a:r>
          </a:p>
        </p:txBody>
      </p:sp>
      <p:graphicFrame>
        <p:nvGraphicFramePr>
          <p:cNvPr id="10" name="Content Placeholder 9"/>
          <p:cNvGraphicFramePr>
            <a:graphicFrameLocks noGrp="1"/>
          </p:cNvGraphicFramePr>
          <p:nvPr>
            <p:ph idx="1"/>
          </p:nvPr>
        </p:nvGraphicFramePr>
        <p:xfrm>
          <a:off x="533400" y="1676400"/>
          <a:ext cx="3429000" cy="4876800"/>
        </p:xfrm>
        <a:graphic>
          <a:graphicData uri="http://schemas.openxmlformats.org/drawingml/2006/table">
            <a:tbl>
              <a:tblPr/>
              <a:tblGrid>
                <a:gridCol w="2493818"/>
                <a:gridCol w="935182"/>
              </a:tblGrid>
              <a:tr h="243840">
                <a:tc>
                  <a:txBody>
                    <a:bodyPr/>
                    <a:lstStyle/>
                    <a:p>
                      <a:pPr algn="l" fontAlgn="b"/>
                      <a:r>
                        <a:rPr lang="en-US" sz="1100" b="0" i="0" u="none" strike="noStrike" dirty="0" err="1">
                          <a:solidFill>
                            <a:srgbClr val="000000"/>
                          </a:solidFill>
                          <a:latin typeface="Calibri"/>
                        </a:rPr>
                        <a:t>Trottle</a:t>
                      </a:r>
                      <a:r>
                        <a:rPr lang="en-US" sz="1100" b="0" i="0" u="none" strike="noStrike" dirty="0">
                          <a:solidFill>
                            <a:srgbClr val="000000"/>
                          </a:solidFill>
                          <a:latin typeface="Calibri"/>
                        </a:rPr>
                        <a:t> Pedal Assembly</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100" b="0" i="0" u="none" strike="noStrike">
                          <a:solidFill>
                            <a:srgbClr val="000000"/>
                          </a:solidFill>
                          <a:latin typeface="Calibri"/>
                        </a:rPr>
                        <a:t>$160.00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43840">
                <a:tc>
                  <a:txBody>
                    <a:bodyPr/>
                    <a:lstStyle/>
                    <a:p>
                      <a:pPr algn="l" fontAlgn="b"/>
                      <a:r>
                        <a:rPr lang="en-US" sz="1100" b="0" i="0" u="none" strike="noStrike">
                          <a:solidFill>
                            <a:srgbClr val="000000"/>
                          </a:solidFill>
                          <a:latin typeface="Calibri"/>
                        </a:rPr>
                        <a:t>Electric Motor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100" b="0" i="0" u="none" strike="noStrike">
                          <a:solidFill>
                            <a:srgbClr val="000000"/>
                          </a:solidFill>
                          <a:latin typeface="Calibri"/>
                        </a:rPr>
                        <a:t>$1,875.00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43840">
                <a:tc>
                  <a:txBody>
                    <a:bodyPr/>
                    <a:lstStyle/>
                    <a:p>
                      <a:pPr algn="l" fontAlgn="b"/>
                      <a:r>
                        <a:rPr lang="en-US" sz="1100" b="0" i="0" u="none" strike="noStrike">
                          <a:solidFill>
                            <a:srgbClr val="000000"/>
                          </a:solidFill>
                          <a:latin typeface="Calibri"/>
                        </a:rPr>
                        <a:t>Motor Controller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100" b="0" i="0" u="none" strike="noStrike">
                          <a:solidFill>
                            <a:srgbClr val="000000"/>
                          </a:solidFill>
                          <a:latin typeface="Calibri"/>
                        </a:rPr>
                        <a:t>$2,050.00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43840">
                <a:tc>
                  <a:txBody>
                    <a:bodyPr/>
                    <a:lstStyle/>
                    <a:p>
                      <a:pPr algn="l" fontAlgn="b"/>
                      <a:r>
                        <a:rPr lang="en-US" sz="1100" b="0" i="0" u="none" strike="noStrike">
                          <a:solidFill>
                            <a:srgbClr val="000000"/>
                          </a:solidFill>
                          <a:latin typeface="Calibri"/>
                        </a:rPr>
                        <a:t>75Ah Sealed Lead Acid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100" b="0" i="0" u="none" strike="noStrike">
                          <a:solidFill>
                            <a:srgbClr val="000000"/>
                          </a:solidFill>
                          <a:latin typeface="Calibri"/>
                        </a:rPr>
                        <a:t>$1,624.35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43840">
                <a:tc>
                  <a:txBody>
                    <a:bodyPr/>
                    <a:lstStyle/>
                    <a:p>
                      <a:pPr algn="l" fontAlgn="b"/>
                      <a:r>
                        <a:rPr lang="en-US" sz="1100" b="0" i="0" u="none" strike="noStrike">
                          <a:solidFill>
                            <a:srgbClr val="000000"/>
                          </a:solidFill>
                          <a:latin typeface="Calibri"/>
                        </a:rPr>
                        <a:t>Temperature Sensor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100" b="0" i="0" u="none" strike="noStrike">
                          <a:solidFill>
                            <a:srgbClr val="000000"/>
                          </a:solidFill>
                          <a:latin typeface="Calibri"/>
                        </a:rPr>
                        <a:t>$100.80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43840">
                <a:tc>
                  <a:txBody>
                    <a:bodyPr/>
                    <a:lstStyle/>
                    <a:p>
                      <a:pPr algn="l" fontAlgn="b"/>
                      <a:r>
                        <a:rPr lang="en-US" sz="1100" b="0" i="0" u="none" strike="noStrike">
                          <a:solidFill>
                            <a:srgbClr val="000000"/>
                          </a:solidFill>
                          <a:latin typeface="Calibri"/>
                        </a:rPr>
                        <a:t>Different Amplifier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100" b="0" i="0" u="none" strike="noStrike">
                          <a:solidFill>
                            <a:srgbClr val="000000"/>
                          </a:solidFill>
                          <a:latin typeface="Calibri"/>
                        </a:rPr>
                        <a:t>$55.28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43840">
                <a:tc>
                  <a:txBody>
                    <a:bodyPr/>
                    <a:lstStyle/>
                    <a:p>
                      <a:pPr algn="l" fontAlgn="b"/>
                      <a:r>
                        <a:rPr lang="en-US" sz="1100" b="0" i="0" u="none" strike="noStrike">
                          <a:solidFill>
                            <a:srgbClr val="000000"/>
                          </a:solidFill>
                          <a:latin typeface="Calibri"/>
                        </a:rPr>
                        <a:t>Current Transformer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100" b="0" i="0" u="none" strike="noStrike">
                          <a:solidFill>
                            <a:srgbClr val="000000"/>
                          </a:solidFill>
                          <a:latin typeface="Calibri"/>
                        </a:rPr>
                        <a:t>$116.34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43840">
                <a:tc>
                  <a:txBody>
                    <a:bodyPr/>
                    <a:lstStyle/>
                    <a:p>
                      <a:pPr algn="l" fontAlgn="b"/>
                      <a:r>
                        <a:rPr lang="en-US" sz="1100" b="0" i="0" u="none" strike="noStrike">
                          <a:solidFill>
                            <a:srgbClr val="000000"/>
                          </a:solidFill>
                          <a:latin typeface="Calibri"/>
                        </a:rPr>
                        <a:t>AC/DC Converter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100" b="0" i="0" u="none" strike="noStrike">
                          <a:solidFill>
                            <a:srgbClr val="000000"/>
                          </a:solidFill>
                          <a:latin typeface="Calibri"/>
                        </a:rPr>
                        <a:t>$340.00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43840">
                <a:tc>
                  <a:txBody>
                    <a:bodyPr/>
                    <a:lstStyle/>
                    <a:p>
                      <a:pPr algn="l" fontAlgn="b"/>
                      <a:r>
                        <a:rPr lang="en-US" sz="1100" b="0" i="0" u="none" strike="noStrike">
                          <a:solidFill>
                            <a:srgbClr val="000000"/>
                          </a:solidFill>
                          <a:latin typeface="Calibri"/>
                        </a:rPr>
                        <a:t>144/12 DC Converter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100" b="0" i="0" u="none" strike="noStrike">
                          <a:solidFill>
                            <a:srgbClr val="000000"/>
                          </a:solidFill>
                          <a:latin typeface="Calibri"/>
                        </a:rPr>
                        <a:t>$125.00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43840">
                <a:tc>
                  <a:txBody>
                    <a:bodyPr/>
                    <a:lstStyle/>
                    <a:p>
                      <a:pPr algn="l" fontAlgn="b"/>
                      <a:r>
                        <a:rPr lang="en-US" sz="1100" b="0" i="0" u="none" strike="noStrike">
                          <a:solidFill>
                            <a:srgbClr val="000000"/>
                          </a:solidFill>
                          <a:latin typeface="Calibri"/>
                        </a:rPr>
                        <a:t>Regulator Simple Swt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100" b="0" i="0" u="none" strike="noStrike">
                          <a:solidFill>
                            <a:srgbClr val="000000"/>
                          </a:solidFill>
                          <a:latin typeface="Calibri"/>
                        </a:rPr>
                        <a:t>$5.18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43840">
                <a:tc>
                  <a:txBody>
                    <a:bodyPr/>
                    <a:lstStyle/>
                    <a:p>
                      <a:pPr algn="l" fontAlgn="b"/>
                      <a:r>
                        <a:rPr lang="en-US" sz="1100" b="0" i="0" u="none" strike="noStrike">
                          <a:solidFill>
                            <a:srgbClr val="000000"/>
                          </a:solidFill>
                          <a:latin typeface="Calibri"/>
                        </a:rPr>
                        <a:t>SMT power inductor-68uH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100" b="0" i="0" u="none" strike="noStrike">
                          <a:solidFill>
                            <a:srgbClr val="000000"/>
                          </a:solidFill>
                          <a:latin typeface="Calibri"/>
                        </a:rPr>
                        <a:t>$0.00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43840">
                <a:tc>
                  <a:txBody>
                    <a:bodyPr/>
                    <a:lstStyle/>
                    <a:p>
                      <a:pPr algn="l" fontAlgn="b"/>
                      <a:r>
                        <a:rPr lang="en-US" sz="1100" b="0" i="0" u="none" strike="noStrike">
                          <a:solidFill>
                            <a:srgbClr val="000000"/>
                          </a:solidFill>
                          <a:latin typeface="Calibri"/>
                        </a:rPr>
                        <a:t>Capacitor 220uF</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100" b="0" i="0" u="none" strike="noStrike">
                          <a:solidFill>
                            <a:srgbClr val="000000"/>
                          </a:solidFill>
                          <a:latin typeface="Calibri"/>
                        </a:rPr>
                        <a:t>$5.00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43840">
                <a:tc>
                  <a:txBody>
                    <a:bodyPr/>
                    <a:lstStyle/>
                    <a:p>
                      <a:pPr algn="l" fontAlgn="b"/>
                      <a:r>
                        <a:rPr lang="en-US" sz="1100" b="0" i="0" u="none" strike="noStrike">
                          <a:solidFill>
                            <a:srgbClr val="000000"/>
                          </a:solidFill>
                          <a:latin typeface="Calibri"/>
                        </a:rPr>
                        <a:t>Diode-Schottky</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100" b="0" i="0" u="none" strike="noStrike">
                          <a:solidFill>
                            <a:srgbClr val="000000"/>
                          </a:solidFill>
                          <a:latin typeface="Calibri"/>
                        </a:rPr>
                        <a:t>$1.48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43840">
                <a:tc>
                  <a:txBody>
                    <a:bodyPr/>
                    <a:lstStyle/>
                    <a:p>
                      <a:pPr algn="l" fontAlgn="b"/>
                      <a:r>
                        <a:rPr lang="en-US" sz="1100" b="0" i="0" u="none" strike="noStrike">
                          <a:solidFill>
                            <a:srgbClr val="000000"/>
                          </a:solidFill>
                          <a:latin typeface="Calibri"/>
                        </a:rPr>
                        <a:t>Capacitor 330uF</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100" b="0" i="0" u="none" strike="noStrike">
                          <a:solidFill>
                            <a:srgbClr val="000000"/>
                          </a:solidFill>
                          <a:latin typeface="Calibri"/>
                        </a:rPr>
                        <a:t>$1.12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43840">
                <a:tc>
                  <a:txBody>
                    <a:bodyPr/>
                    <a:lstStyle/>
                    <a:p>
                      <a:pPr algn="l" fontAlgn="b"/>
                      <a:r>
                        <a:rPr lang="en-US" sz="1100" b="0" i="0" u="none" strike="noStrike">
                          <a:solidFill>
                            <a:srgbClr val="000000"/>
                          </a:solidFill>
                          <a:latin typeface="Calibri"/>
                        </a:rPr>
                        <a:t>Solar Charger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100" b="0" i="0" u="none" strike="noStrike">
                          <a:solidFill>
                            <a:srgbClr val="000000"/>
                          </a:solidFill>
                          <a:latin typeface="Calibri"/>
                        </a:rPr>
                        <a:t>$185.00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43840">
                <a:tc>
                  <a:txBody>
                    <a:bodyPr/>
                    <a:lstStyle/>
                    <a:p>
                      <a:pPr algn="l" fontAlgn="b"/>
                      <a:r>
                        <a:rPr lang="en-US" sz="1100" b="0" i="0" u="none" strike="noStrike">
                          <a:solidFill>
                            <a:srgbClr val="000000"/>
                          </a:solidFill>
                          <a:latin typeface="Calibri"/>
                        </a:rPr>
                        <a:t>DC Contactor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100" b="0" i="0" u="none" strike="noStrike">
                          <a:solidFill>
                            <a:srgbClr val="000000"/>
                          </a:solidFill>
                          <a:latin typeface="Calibri"/>
                        </a:rPr>
                        <a:t>$169.00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43840">
                <a:tc>
                  <a:txBody>
                    <a:bodyPr/>
                    <a:lstStyle/>
                    <a:p>
                      <a:pPr algn="l" fontAlgn="b"/>
                      <a:r>
                        <a:rPr lang="en-US" sz="1100" b="0" i="0" u="none" strike="noStrike">
                          <a:solidFill>
                            <a:srgbClr val="000000"/>
                          </a:solidFill>
                          <a:latin typeface="Calibri"/>
                        </a:rPr>
                        <a:t>ESTOP</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100" b="0" i="0" u="none" strike="noStrike">
                          <a:solidFill>
                            <a:srgbClr val="000000"/>
                          </a:solidFill>
                          <a:latin typeface="Calibri"/>
                        </a:rPr>
                        <a:t>$24.06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43840">
                <a:tc>
                  <a:txBody>
                    <a:bodyPr/>
                    <a:lstStyle/>
                    <a:p>
                      <a:pPr algn="l" fontAlgn="b"/>
                      <a:r>
                        <a:rPr lang="en-US" sz="1100" b="0" i="0" u="none" strike="noStrike">
                          <a:solidFill>
                            <a:srgbClr val="000000"/>
                          </a:solidFill>
                          <a:latin typeface="Calibri"/>
                        </a:rPr>
                        <a:t>Solar controller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100" b="0" i="0" u="none" strike="noStrike">
                          <a:solidFill>
                            <a:srgbClr val="000000"/>
                          </a:solidFill>
                          <a:latin typeface="Calibri"/>
                        </a:rPr>
                        <a:t>$34.95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43840">
                <a:tc>
                  <a:txBody>
                    <a:bodyPr/>
                    <a:lstStyle/>
                    <a:p>
                      <a:pPr algn="l" fontAlgn="b"/>
                      <a:r>
                        <a:rPr lang="en-US" sz="1100" b="0" i="0" u="none" strike="noStrike">
                          <a:solidFill>
                            <a:srgbClr val="000000"/>
                          </a:solidFill>
                          <a:latin typeface="Calibri"/>
                        </a:rPr>
                        <a:t>Roof Base Rack</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100" b="0" i="0" u="none" strike="noStrike">
                          <a:solidFill>
                            <a:srgbClr val="000000"/>
                          </a:solidFill>
                          <a:latin typeface="Calibri"/>
                        </a:rPr>
                        <a:t>$243.52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43840">
                <a:tc>
                  <a:txBody>
                    <a:bodyPr/>
                    <a:lstStyle/>
                    <a:p>
                      <a:pPr algn="l" fontAlgn="b"/>
                      <a:r>
                        <a:rPr lang="en-US" sz="1100" b="0" i="0" u="none" strike="noStrike">
                          <a:solidFill>
                            <a:srgbClr val="000000"/>
                          </a:solidFill>
                          <a:latin typeface="Calibri"/>
                        </a:rPr>
                        <a:t>Grand Total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dirty="0">
                          <a:solidFill>
                            <a:srgbClr val="000000"/>
                          </a:solidFill>
                          <a:latin typeface="Calibri"/>
                        </a:rPr>
                        <a:t>$7,116.08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
        <p:nvSpPr>
          <p:cNvPr id="5" name="TextBox 4"/>
          <p:cNvSpPr txBox="1"/>
          <p:nvPr/>
        </p:nvSpPr>
        <p:spPr>
          <a:xfrm>
            <a:off x="1905000" y="1219200"/>
            <a:ext cx="838200" cy="369332"/>
          </a:xfrm>
          <a:prstGeom prst="rect">
            <a:avLst/>
          </a:prstGeom>
          <a:noFill/>
        </p:spPr>
        <p:txBody>
          <a:bodyPr wrap="square" rtlCol="0">
            <a:spAutoFit/>
          </a:bodyPr>
          <a:lstStyle/>
          <a:p>
            <a:r>
              <a:rPr lang="en-US" b="1" dirty="0" smtClean="0"/>
              <a:t>OLD</a:t>
            </a:r>
            <a:endParaRPr lang="en-US" b="1" dirty="0"/>
          </a:p>
        </p:txBody>
      </p:sp>
      <p:sp>
        <p:nvSpPr>
          <p:cNvPr id="8" name="TextBox 7"/>
          <p:cNvSpPr txBox="1"/>
          <p:nvPr/>
        </p:nvSpPr>
        <p:spPr>
          <a:xfrm>
            <a:off x="6172200" y="3962400"/>
            <a:ext cx="838200" cy="369332"/>
          </a:xfrm>
          <a:prstGeom prst="rect">
            <a:avLst/>
          </a:prstGeom>
          <a:noFill/>
        </p:spPr>
        <p:txBody>
          <a:bodyPr wrap="square" rtlCol="0">
            <a:spAutoFit/>
          </a:bodyPr>
          <a:lstStyle/>
          <a:p>
            <a:r>
              <a:rPr lang="en-US" b="1" dirty="0" smtClean="0"/>
              <a:t>NEW</a:t>
            </a:r>
            <a:endParaRPr lang="en-US" b="1" dirty="0"/>
          </a:p>
        </p:txBody>
      </p:sp>
      <p:graphicFrame>
        <p:nvGraphicFramePr>
          <p:cNvPr id="9" name="Table 8"/>
          <p:cNvGraphicFramePr>
            <a:graphicFrameLocks noGrp="1"/>
          </p:cNvGraphicFramePr>
          <p:nvPr/>
        </p:nvGraphicFramePr>
        <p:xfrm>
          <a:off x="4953000" y="4572000"/>
          <a:ext cx="3200400" cy="952500"/>
        </p:xfrm>
        <a:graphic>
          <a:graphicData uri="http://schemas.openxmlformats.org/drawingml/2006/table">
            <a:tbl>
              <a:tblPr/>
              <a:tblGrid>
                <a:gridCol w="2540000"/>
                <a:gridCol w="660400"/>
              </a:tblGrid>
              <a:tr h="190500">
                <a:tc>
                  <a:txBody>
                    <a:bodyPr/>
                    <a:lstStyle/>
                    <a:p>
                      <a:pPr algn="l" fontAlgn="b"/>
                      <a:r>
                        <a:rPr lang="en-US" sz="1100" b="0" i="0" u="none" strike="noStrike" dirty="0">
                          <a:solidFill>
                            <a:srgbClr val="000000"/>
                          </a:solidFill>
                          <a:latin typeface="Calibri"/>
                        </a:rPr>
                        <a:t>F150 </a:t>
                      </a:r>
                      <a:r>
                        <a:rPr lang="en-US" sz="1100" b="0" i="0" u="none" strike="noStrike" dirty="0" err="1">
                          <a:solidFill>
                            <a:srgbClr val="000000"/>
                          </a:solidFill>
                          <a:latin typeface="Calibri"/>
                        </a:rPr>
                        <a:t>PowerWheels</a:t>
                      </a:r>
                      <a:r>
                        <a:rPr lang="en-US" sz="1100" b="0" i="0" u="none" strike="noStrike" dirty="0">
                          <a:solidFill>
                            <a:srgbClr val="000000"/>
                          </a:solidFill>
                          <a:latin typeface="Calibri"/>
                        </a:rPr>
                        <a:t> Vehicle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$319.00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en-US" sz="1100" b="0" i="0" u="none" strike="noStrike" dirty="0">
                          <a:solidFill>
                            <a:srgbClr val="000000"/>
                          </a:solidFill>
                          <a:latin typeface="Calibri"/>
                        </a:rPr>
                        <a:t>Electronics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$800.00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en-US" sz="1100" b="0" i="0" u="none" strike="noStrike">
                          <a:solidFill>
                            <a:srgbClr val="000000"/>
                          </a:solidFill>
                          <a:latin typeface="Calibri"/>
                        </a:rPr>
                        <a:t>Display</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$330.00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en-US" sz="1100" b="0" i="0" u="none" strike="noStrike">
                          <a:solidFill>
                            <a:srgbClr val="000000"/>
                          </a:solidFill>
                          <a:latin typeface="Calibri"/>
                        </a:rPr>
                        <a:t>Breakout Boards and Development Cards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$300.00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en-US" sz="1100" b="0" i="0" u="none" strike="noStrike">
                          <a:solidFill>
                            <a:srgbClr val="000000"/>
                          </a:solidFill>
                          <a:latin typeface="Calibri"/>
                        </a:rPr>
                        <a:t>Grand Total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dirty="0">
                          <a:solidFill>
                            <a:srgbClr val="000000"/>
                          </a:solidFill>
                          <a:latin typeface="Calibri"/>
                        </a:rPr>
                        <a:t>$1,749.00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
        <p:nvSpPr>
          <p:cNvPr id="15" name="Rounded Rectangle 14"/>
          <p:cNvSpPr/>
          <p:nvPr/>
        </p:nvSpPr>
        <p:spPr>
          <a:xfrm>
            <a:off x="5257800" y="1828800"/>
            <a:ext cx="2590800" cy="1676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New budget following project reduction to small vehicle.</a:t>
            </a:r>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Title 1"/>
          <p:cNvSpPr>
            <a:spLocks noGrp="1"/>
          </p:cNvSpPr>
          <p:nvPr>
            <p:ph type="title"/>
          </p:nvPr>
        </p:nvSpPr>
        <p:spPr/>
        <p:txBody>
          <a:bodyPr/>
          <a:lstStyle/>
          <a:p>
            <a:endParaRPr lang="en-US" smtClean="0"/>
          </a:p>
        </p:txBody>
      </p:sp>
      <p:sp>
        <p:nvSpPr>
          <p:cNvPr id="78850" name="Rectangle 9"/>
          <p:cNvSpPr>
            <a:spLocks noChangeArrowheads="1"/>
          </p:cNvSpPr>
          <p:nvPr/>
        </p:nvSpPr>
        <p:spPr bwMode="auto">
          <a:xfrm>
            <a:off x="457200" y="457200"/>
            <a:ext cx="8277225" cy="554038"/>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3000" dirty="0">
                <a:latin typeface="Cambria" pitchFamily="18" charset="0"/>
              </a:rPr>
              <a:t>Project </a:t>
            </a:r>
            <a:r>
              <a:rPr lang="en-US" sz="3000" dirty="0" smtClean="0">
                <a:latin typeface="Cambria" pitchFamily="18" charset="0"/>
              </a:rPr>
              <a:t>Development</a:t>
            </a:r>
            <a:endParaRPr lang="en-US" sz="3000" dirty="0">
              <a:latin typeface="Cambria" pitchFamily="18" charset="0"/>
            </a:endParaRPr>
          </a:p>
        </p:txBody>
      </p:sp>
      <p:sp>
        <p:nvSpPr>
          <p:cNvPr id="10" name="Rectangle 9"/>
          <p:cNvSpPr/>
          <p:nvPr/>
        </p:nvSpPr>
        <p:spPr>
          <a:xfrm>
            <a:off x="4724400" y="2286000"/>
            <a:ext cx="3200400" cy="304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b="1" dirty="0" smtClean="0"/>
              <a:t>Plans</a:t>
            </a:r>
          </a:p>
          <a:p>
            <a:pPr>
              <a:buFont typeface="Arial" pitchFamily="34" charset="0"/>
              <a:buChar char="•"/>
            </a:pPr>
            <a:r>
              <a:rPr lang="en-US" dirty="0" smtClean="0"/>
              <a:t>PowerGrid request for AC motor design</a:t>
            </a:r>
          </a:p>
          <a:p>
            <a:pPr>
              <a:buFont typeface="Arial" pitchFamily="34" charset="0"/>
              <a:buChar char="•"/>
            </a:pPr>
            <a:r>
              <a:rPr lang="en-US" dirty="0" smtClean="0"/>
              <a:t>Ford Taurus Purchased</a:t>
            </a:r>
          </a:p>
          <a:p>
            <a:endParaRPr lang="en-US" b="1" dirty="0" smtClean="0"/>
          </a:p>
          <a:p>
            <a:r>
              <a:rPr lang="en-US" b="1" dirty="0" smtClean="0"/>
              <a:t>Problems</a:t>
            </a:r>
          </a:p>
          <a:p>
            <a:pPr>
              <a:buFont typeface="Arial" pitchFamily="34" charset="0"/>
              <a:buChar char="•"/>
            </a:pPr>
            <a:r>
              <a:rPr lang="en-US" dirty="0" smtClean="0"/>
              <a:t>Automatic Transmission</a:t>
            </a:r>
          </a:p>
          <a:p>
            <a:pPr>
              <a:buFont typeface="Arial" pitchFamily="34" charset="0"/>
              <a:buChar char="•"/>
            </a:pPr>
            <a:r>
              <a:rPr lang="en-US" dirty="0" smtClean="0"/>
              <a:t>Heavy Vehicle for fully electric</a:t>
            </a:r>
          </a:p>
          <a:p>
            <a:pPr>
              <a:buFont typeface="Arial" pitchFamily="34" charset="0"/>
              <a:buChar char="•"/>
            </a:pPr>
            <a:endParaRPr lang="en-US" dirty="0" smtClean="0"/>
          </a:p>
          <a:p>
            <a:pPr>
              <a:buFont typeface="Arial" pitchFamily="34" charset="0"/>
              <a:buChar char="•"/>
            </a:pPr>
            <a:endParaRPr lang="en-US" dirty="0" smtClean="0"/>
          </a:p>
          <a:p>
            <a:endParaRPr lang="en-US" dirty="0"/>
          </a:p>
        </p:txBody>
      </p:sp>
      <p:sp>
        <p:nvSpPr>
          <p:cNvPr id="14" name="TextBox 13"/>
          <p:cNvSpPr txBox="1"/>
          <p:nvPr/>
        </p:nvSpPr>
        <p:spPr>
          <a:xfrm>
            <a:off x="1600200" y="1905000"/>
            <a:ext cx="1524000" cy="369332"/>
          </a:xfrm>
          <a:prstGeom prst="rect">
            <a:avLst/>
          </a:prstGeom>
          <a:noFill/>
        </p:spPr>
        <p:txBody>
          <a:bodyPr wrap="square" rtlCol="0">
            <a:spAutoFit/>
          </a:bodyPr>
          <a:lstStyle/>
          <a:p>
            <a:r>
              <a:rPr lang="en-US" dirty="0" smtClean="0"/>
              <a:t>December</a:t>
            </a:r>
            <a:endParaRPr lang="en-US" dirty="0"/>
          </a:p>
        </p:txBody>
      </p:sp>
      <p:sp>
        <p:nvSpPr>
          <p:cNvPr id="15" name="TextBox 14"/>
          <p:cNvSpPr txBox="1"/>
          <p:nvPr/>
        </p:nvSpPr>
        <p:spPr>
          <a:xfrm>
            <a:off x="5791200" y="1905000"/>
            <a:ext cx="1524000" cy="369332"/>
          </a:xfrm>
          <a:prstGeom prst="rect">
            <a:avLst/>
          </a:prstGeom>
          <a:noFill/>
        </p:spPr>
        <p:txBody>
          <a:bodyPr wrap="square" rtlCol="0">
            <a:spAutoFit/>
          </a:bodyPr>
          <a:lstStyle/>
          <a:p>
            <a:r>
              <a:rPr lang="en-US" dirty="0" smtClean="0"/>
              <a:t>January</a:t>
            </a:r>
            <a:endParaRPr lang="en-US" dirty="0"/>
          </a:p>
        </p:txBody>
      </p:sp>
      <p:sp>
        <p:nvSpPr>
          <p:cNvPr id="19" name="Rectangle 18"/>
          <p:cNvSpPr/>
          <p:nvPr/>
        </p:nvSpPr>
        <p:spPr>
          <a:xfrm>
            <a:off x="685800" y="2286000"/>
            <a:ext cx="3200400" cy="304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b="1" dirty="0" smtClean="0"/>
              <a:t>Plans</a:t>
            </a:r>
          </a:p>
          <a:p>
            <a:pPr>
              <a:buFont typeface="Arial" pitchFamily="34" charset="0"/>
              <a:buChar char="•"/>
            </a:pPr>
            <a:r>
              <a:rPr lang="en-US" dirty="0" smtClean="0"/>
              <a:t>Original Project Description</a:t>
            </a:r>
          </a:p>
          <a:p>
            <a:pPr>
              <a:buFont typeface="Arial" pitchFamily="34" charset="0"/>
              <a:buChar char="•"/>
            </a:pPr>
            <a:r>
              <a:rPr lang="en-US" dirty="0" smtClean="0"/>
              <a:t>PowerGrid LLC</a:t>
            </a:r>
          </a:p>
          <a:p>
            <a:pPr>
              <a:buFont typeface="Arial" pitchFamily="34" charset="0"/>
              <a:buChar char="•"/>
            </a:pPr>
            <a:r>
              <a:rPr lang="en-US" dirty="0" smtClean="0"/>
              <a:t>DC Motor Design</a:t>
            </a:r>
          </a:p>
          <a:p>
            <a:r>
              <a:rPr lang="en-US" b="1" dirty="0" smtClean="0"/>
              <a:t/>
            </a:r>
            <a:br>
              <a:rPr lang="en-US" b="1" dirty="0" smtClean="0"/>
            </a:br>
            <a:r>
              <a:rPr lang="en-US" b="1" dirty="0" smtClean="0"/>
              <a:t>Problems</a:t>
            </a:r>
          </a:p>
          <a:p>
            <a:pPr>
              <a:buFont typeface="Arial" pitchFamily="34" charset="0"/>
              <a:buChar char="•"/>
            </a:pPr>
            <a:r>
              <a:rPr lang="en-US" dirty="0" smtClean="0"/>
              <a:t>No Car Available</a:t>
            </a:r>
          </a:p>
          <a:p>
            <a:pPr>
              <a:buFont typeface="Arial" pitchFamily="34" charset="0"/>
              <a:buChar char="•"/>
            </a:pPr>
            <a:endParaRPr lang="en-US" dirty="0" smtClean="0"/>
          </a:p>
          <a:p>
            <a:pPr>
              <a:buFont typeface="Arial" pitchFamily="34" charset="0"/>
              <a:buChar char="•"/>
            </a:pPr>
            <a:endParaRPr lang="en-US" dirty="0" smtClean="0"/>
          </a:p>
          <a:p>
            <a:endParaRPr lang="en-US" dirty="0" smtClean="0"/>
          </a:p>
          <a:p>
            <a:endParaRPr lang="en-US" dirty="0"/>
          </a:p>
        </p:txBody>
      </p:sp>
      <p:cxnSp>
        <p:nvCxnSpPr>
          <p:cNvPr id="21" name="Straight Arrow Connector 20"/>
          <p:cNvCxnSpPr>
            <a:stCxn id="19" idx="3"/>
            <a:endCxn id="10" idx="1"/>
          </p:cNvCxnSpPr>
          <p:nvPr/>
        </p:nvCxnSpPr>
        <p:spPr>
          <a:xfrm>
            <a:off x="3886200" y="3810000"/>
            <a:ext cx="838200" cy="1588"/>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1"/>
          <p:cNvSpPr>
            <a:spLocks noGrp="1"/>
          </p:cNvSpPr>
          <p:nvPr>
            <p:ph type="title"/>
          </p:nvPr>
        </p:nvSpPr>
        <p:spPr/>
        <p:txBody>
          <a:bodyPr/>
          <a:lstStyle/>
          <a:p>
            <a:endParaRPr lang="en-US" smtClean="0"/>
          </a:p>
        </p:txBody>
      </p:sp>
      <p:sp>
        <p:nvSpPr>
          <p:cNvPr id="16386" name="Content Placeholder 2"/>
          <p:cNvSpPr>
            <a:spLocks noGrp="1"/>
          </p:cNvSpPr>
          <p:nvPr>
            <p:ph idx="1"/>
          </p:nvPr>
        </p:nvSpPr>
        <p:spPr/>
        <p:txBody>
          <a:bodyPr/>
          <a:lstStyle/>
          <a:p>
            <a:r>
              <a:rPr lang="en-US" dirty="0" smtClean="0"/>
              <a:t>Intelligent Driving System</a:t>
            </a:r>
          </a:p>
          <a:p>
            <a:pPr lvl="1"/>
            <a:r>
              <a:rPr lang="en-US" dirty="0" smtClean="0"/>
              <a:t>Designed to be applicable to any size electric vehicle</a:t>
            </a:r>
          </a:p>
          <a:p>
            <a:pPr lvl="1"/>
            <a:r>
              <a:rPr lang="en-US" dirty="0" smtClean="0"/>
              <a:t>Current sensing</a:t>
            </a:r>
          </a:p>
          <a:p>
            <a:pPr lvl="1"/>
            <a:r>
              <a:rPr lang="en-US" dirty="0" smtClean="0"/>
              <a:t>Voltage sensing</a:t>
            </a:r>
          </a:p>
          <a:p>
            <a:pPr lvl="1"/>
            <a:r>
              <a:rPr lang="en-US" dirty="0" smtClean="0"/>
              <a:t>Three modes of operation</a:t>
            </a:r>
          </a:p>
          <a:p>
            <a:pPr lvl="2"/>
            <a:r>
              <a:rPr lang="en-US" dirty="0" smtClean="0"/>
              <a:t>Performance Mode</a:t>
            </a:r>
          </a:p>
          <a:p>
            <a:pPr lvl="2"/>
            <a:r>
              <a:rPr lang="en-US" dirty="0" smtClean="0"/>
              <a:t>Normal Mode</a:t>
            </a:r>
          </a:p>
          <a:p>
            <a:pPr lvl="2"/>
            <a:r>
              <a:rPr lang="en-US" dirty="0" smtClean="0"/>
              <a:t>Economy Mode</a:t>
            </a:r>
          </a:p>
          <a:p>
            <a:endParaRPr lang="en-US" dirty="0" smtClean="0"/>
          </a:p>
          <a:p>
            <a:pPr lvl="1"/>
            <a:endParaRPr lang="en-US" dirty="0" smtClean="0"/>
          </a:p>
        </p:txBody>
      </p:sp>
      <p:sp>
        <p:nvSpPr>
          <p:cNvPr id="16387" name="Rectangle 9"/>
          <p:cNvSpPr>
            <a:spLocks noChangeArrowheads="1"/>
          </p:cNvSpPr>
          <p:nvPr/>
        </p:nvSpPr>
        <p:spPr bwMode="auto">
          <a:xfrm>
            <a:off x="457200" y="454025"/>
            <a:ext cx="8277225" cy="561975"/>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3000">
                <a:latin typeface="Cambria" pitchFamily="18" charset="0"/>
              </a:rPr>
              <a:t>Objectives</a:t>
            </a:r>
            <a:endParaRPr lang="en-US" sz="300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p:cNvSpPr/>
          <p:nvPr/>
        </p:nvSpPr>
        <p:spPr>
          <a:xfrm>
            <a:off x="685800" y="2286000"/>
            <a:ext cx="3200400" cy="304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b="1" dirty="0" smtClean="0"/>
              <a:t>Plans</a:t>
            </a:r>
          </a:p>
          <a:p>
            <a:pPr>
              <a:buFont typeface="Arial" pitchFamily="34" charset="0"/>
              <a:buChar char="•"/>
            </a:pPr>
            <a:r>
              <a:rPr lang="en-US" dirty="0" smtClean="0"/>
              <a:t>Original Project Description</a:t>
            </a:r>
          </a:p>
          <a:p>
            <a:pPr>
              <a:buFont typeface="Arial" pitchFamily="34" charset="0"/>
              <a:buChar char="•"/>
            </a:pPr>
            <a:r>
              <a:rPr lang="en-US" dirty="0" smtClean="0"/>
              <a:t>PowerGrid LLC</a:t>
            </a:r>
          </a:p>
          <a:p>
            <a:pPr>
              <a:buFont typeface="Arial" pitchFamily="34" charset="0"/>
              <a:buChar char="•"/>
            </a:pPr>
            <a:r>
              <a:rPr lang="en-US" dirty="0" smtClean="0"/>
              <a:t>DC Motor Design</a:t>
            </a:r>
          </a:p>
          <a:p>
            <a:pPr>
              <a:buFont typeface="Arial" pitchFamily="34" charset="0"/>
              <a:buChar char="•"/>
            </a:pPr>
            <a:r>
              <a:rPr lang="en-US" dirty="0" smtClean="0"/>
              <a:t>Volkswagen Golf Manual Transmission Purchased</a:t>
            </a:r>
          </a:p>
          <a:p>
            <a:r>
              <a:rPr lang="en-US" b="1" dirty="0" smtClean="0"/>
              <a:t/>
            </a:r>
            <a:br>
              <a:rPr lang="en-US" b="1" dirty="0" smtClean="0"/>
            </a:br>
            <a:r>
              <a:rPr lang="en-US" b="1" dirty="0" smtClean="0"/>
              <a:t>Problems</a:t>
            </a:r>
          </a:p>
          <a:p>
            <a:pPr>
              <a:buFont typeface="Arial" pitchFamily="34" charset="0"/>
              <a:buChar char="•"/>
            </a:pPr>
            <a:r>
              <a:rPr lang="en-US" dirty="0" smtClean="0"/>
              <a:t>Mechanical </a:t>
            </a:r>
            <a:r>
              <a:rPr lang="en-US" dirty="0" smtClean="0"/>
              <a:t>Aspects and Transmission </a:t>
            </a:r>
            <a:r>
              <a:rPr lang="en-US" dirty="0" smtClean="0"/>
              <a:t>to be worked on by external contact</a:t>
            </a:r>
          </a:p>
          <a:p>
            <a:endParaRPr lang="en-US" dirty="0"/>
          </a:p>
        </p:txBody>
      </p:sp>
      <p:sp>
        <p:nvSpPr>
          <p:cNvPr id="78849" name="Title 1"/>
          <p:cNvSpPr>
            <a:spLocks noGrp="1"/>
          </p:cNvSpPr>
          <p:nvPr>
            <p:ph type="title"/>
          </p:nvPr>
        </p:nvSpPr>
        <p:spPr/>
        <p:txBody>
          <a:bodyPr/>
          <a:lstStyle/>
          <a:p>
            <a:endParaRPr lang="en-US" smtClean="0"/>
          </a:p>
        </p:txBody>
      </p:sp>
      <p:sp>
        <p:nvSpPr>
          <p:cNvPr id="78850" name="Rectangle 9"/>
          <p:cNvSpPr>
            <a:spLocks noChangeArrowheads="1"/>
          </p:cNvSpPr>
          <p:nvPr/>
        </p:nvSpPr>
        <p:spPr bwMode="auto">
          <a:xfrm>
            <a:off x="457200" y="457200"/>
            <a:ext cx="8277225" cy="554038"/>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3000" dirty="0">
                <a:latin typeface="Cambria" pitchFamily="18" charset="0"/>
              </a:rPr>
              <a:t>Project </a:t>
            </a:r>
            <a:r>
              <a:rPr lang="en-US" sz="3000" dirty="0" smtClean="0">
                <a:latin typeface="Cambria" pitchFamily="18" charset="0"/>
              </a:rPr>
              <a:t>Development</a:t>
            </a:r>
            <a:endParaRPr lang="en-US" sz="3000" dirty="0">
              <a:latin typeface="Cambria" pitchFamily="18" charset="0"/>
            </a:endParaRPr>
          </a:p>
        </p:txBody>
      </p:sp>
      <p:sp>
        <p:nvSpPr>
          <p:cNvPr id="16" name="TextBox 15"/>
          <p:cNvSpPr txBox="1"/>
          <p:nvPr/>
        </p:nvSpPr>
        <p:spPr>
          <a:xfrm>
            <a:off x="1676400" y="1905000"/>
            <a:ext cx="1524000" cy="369332"/>
          </a:xfrm>
          <a:prstGeom prst="rect">
            <a:avLst/>
          </a:prstGeom>
          <a:noFill/>
        </p:spPr>
        <p:txBody>
          <a:bodyPr wrap="square" rtlCol="0">
            <a:spAutoFit/>
          </a:bodyPr>
          <a:lstStyle/>
          <a:p>
            <a:r>
              <a:rPr lang="en-US" dirty="0" smtClean="0"/>
              <a:t>February</a:t>
            </a:r>
            <a:endParaRPr lang="en-US" dirty="0"/>
          </a:p>
        </p:txBody>
      </p:sp>
      <p:sp>
        <p:nvSpPr>
          <p:cNvPr id="17" name="TextBox 16"/>
          <p:cNvSpPr txBox="1"/>
          <p:nvPr/>
        </p:nvSpPr>
        <p:spPr>
          <a:xfrm>
            <a:off x="5943600" y="1905000"/>
            <a:ext cx="1524000" cy="369332"/>
          </a:xfrm>
          <a:prstGeom prst="rect">
            <a:avLst/>
          </a:prstGeom>
          <a:noFill/>
        </p:spPr>
        <p:txBody>
          <a:bodyPr wrap="square" rtlCol="0">
            <a:spAutoFit/>
          </a:bodyPr>
          <a:lstStyle/>
          <a:p>
            <a:r>
              <a:rPr lang="en-US" dirty="0" smtClean="0"/>
              <a:t>March</a:t>
            </a:r>
          </a:p>
        </p:txBody>
      </p:sp>
      <p:sp>
        <p:nvSpPr>
          <p:cNvPr id="21" name="Rectangle 20"/>
          <p:cNvSpPr/>
          <p:nvPr/>
        </p:nvSpPr>
        <p:spPr>
          <a:xfrm>
            <a:off x="4724400" y="2286000"/>
            <a:ext cx="3200400" cy="304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b="1" dirty="0" smtClean="0"/>
              <a:t>Plans</a:t>
            </a:r>
          </a:p>
          <a:p>
            <a:pPr>
              <a:buFont typeface="Arial" pitchFamily="34" charset="0"/>
              <a:buChar char="•"/>
            </a:pPr>
            <a:r>
              <a:rPr lang="en-US" dirty="0" smtClean="0"/>
              <a:t>Switched from full size vehicle to smaller application</a:t>
            </a:r>
          </a:p>
          <a:p>
            <a:pPr>
              <a:buFont typeface="Arial" pitchFamily="34" charset="0"/>
              <a:buChar char="•"/>
            </a:pPr>
            <a:r>
              <a:rPr lang="en-US" dirty="0" smtClean="0"/>
              <a:t>DC Motor Design compatible for any vehicle</a:t>
            </a:r>
          </a:p>
          <a:p>
            <a:r>
              <a:rPr lang="en-US" b="1" dirty="0" smtClean="0"/>
              <a:t/>
            </a:r>
            <a:br>
              <a:rPr lang="en-US" b="1" dirty="0" smtClean="0"/>
            </a:br>
            <a:r>
              <a:rPr lang="en-US" b="1" dirty="0" smtClean="0"/>
              <a:t>Problems</a:t>
            </a:r>
          </a:p>
          <a:p>
            <a:pPr>
              <a:buFont typeface="Arial" pitchFamily="34" charset="0"/>
              <a:buChar char="•"/>
            </a:pPr>
            <a:r>
              <a:rPr lang="en-US" dirty="0" smtClean="0"/>
              <a:t>Time</a:t>
            </a:r>
          </a:p>
          <a:p>
            <a:pPr>
              <a:buFont typeface="Arial" pitchFamily="34" charset="0"/>
              <a:buChar char="•"/>
            </a:pPr>
            <a:r>
              <a:rPr lang="en-US" dirty="0" smtClean="0"/>
              <a:t>Change design for smaller application</a:t>
            </a:r>
          </a:p>
          <a:p>
            <a:pPr>
              <a:buFont typeface="Arial" pitchFamily="34" charset="0"/>
              <a:buChar char="•"/>
            </a:pPr>
            <a:endParaRPr lang="en-US" dirty="0" smtClean="0"/>
          </a:p>
        </p:txBody>
      </p:sp>
      <p:cxnSp>
        <p:nvCxnSpPr>
          <p:cNvPr id="23" name="Straight Arrow Connector 22"/>
          <p:cNvCxnSpPr>
            <a:stCxn id="19" idx="3"/>
            <a:endCxn id="21" idx="1"/>
          </p:cNvCxnSpPr>
          <p:nvPr/>
        </p:nvCxnSpPr>
        <p:spPr>
          <a:xfrm>
            <a:off x="3886200" y="3810000"/>
            <a:ext cx="838200" cy="1588"/>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endParaRPr lang="en-US"/>
          </a:p>
        </p:txBody>
      </p:sp>
      <p:sp>
        <p:nvSpPr>
          <p:cNvPr id="10" name="Content Placeholder 9"/>
          <p:cNvSpPr>
            <a:spLocks noGrp="1"/>
          </p:cNvSpPr>
          <p:nvPr>
            <p:ph idx="1"/>
          </p:nvPr>
        </p:nvSpPr>
        <p:spPr/>
        <p:txBody>
          <a:bodyPr/>
          <a:lstStyle/>
          <a:p>
            <a:r>
              <a:rPr lang="en-US" dirty="0" smtClean="0"/>
              <a:t>Questions?</a:t>
            </a:r>
            <a:endParaRPr lang="en-US" dirty="0"/>
          </a:p>
        </p:txBody>
      </p:sp>
      <p:sp>
        <p:nvSpPr>
          <p:cNvPr id="78850" name="Rectangle 9"/>
          <p:cNvSpPr>
            <a:spLocks noChangeArrowheads="1"/>
          </p:cNvSpPr>
          <p:nvPr/>
        </p:nvSpPr>
        <p:spPr bwMode="auto">
          <a:xfrm>
            <a:off x="457200" y="457200"/>
            <a:ext cx="8277225" cy="554038"/>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3000" dirty="0" smtClean="0">
                <a:latin typeface="Cambria" pitchFamily="18" charset="0"/>
              </a:rPr>
              <a:t>Conclusion</a:t>
            </a:r>
            <a:endParaRPr lang="en-US" sz="3000" dirty="0">
              <a:latin typeface="Cambria"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p:txBody>
          <a:bodyPr/>
          <a:lstStyle/>
          <a:p>
            <a:endParaRPr lang="en-US" smtClean="0"/>
          </a:p>
        </p:txBody>
      </p:sp>
      <p:sp>
        <p:nvSpPr>
          <p:cNvPr id="17410" name="Content Placeholder 2"/>
          <p:cNvSpPr>
            <a:spLocks noGrp="1"/>
          </p:cNvSpPr>
          <p:nvPr>
            <p:ph idx="1"/>
          </p:nvPr>
        </p:nvSpPr>
        <p:spPr/>
        <p:txBody>
          <a:bodyPr/>
          <a:lstStyle/>
          <a:p>
            <a:pPr lvl="1"/>
            <a:endParaRPr lang="en-US" dirty="0" smtClean="0"/>
          </a:p>
          <a:p>
            <a:endParaRPr lang="en-US" dirty="0" smtClean="0"/>
          </a:p>
        </p:txBody>
      </p:sp>
      <p:sp>
        <p:nvSpPr>
          <p:cNvPr id="17411" name="Rectangle 9"/>
          <p:cNvSpPr>
            <a:spLocks noChangeArrowheads="1"/>
          </p:cNvSpPr>
          <p:nvPr/>
        </p:nvSpPr>
        <p:spPr bwMode="auto">
          <a:xfrm>
            <a:off x="457200" y="457200"/>
            <a:ext cx="8277225" cy="554038"/>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3000">
                <a:latin typeface="Cambria" pitchFamily="18" charset="0"/>
              </a:rPr>
              <a:t>Specifications </a:t>
            </a:r>
            <a:endParaRPr lang="en-US" sz="3000"/>
          </a:p>
        </p:txBody>
      </p:sp>
      <p:sp>
        <p:nvSpPr>
          <p:cNvPr id="5" name="Content Placeholder 2"/>
          <p:cNvSpPr txBox="1">
            <a:spLocks/>
          </p:cNvSpPr>
          <p:nvPr/>
        </p:nvSpPr>
        <p:spPr bwMode="auto">
          <a:xfrm>
            <a:off x="609600" y="17526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1313" marR="0" lvl="0" indent="-341313" algn="l" defTabSz="912813" rtl="0" eaLnBrk="1" fontAlgn="base" latinLnBrk="0" hangingPunct="1">
              <a:lnSpc>
                <a:spcPct val="100000"/>
              </a:lnSpc>
              <a:spcBef>
                <a:spcPct val="20000"/>
              </a:spcBef>
              <a:spcAft>
                <a:spcPct val="0"/>
              </a:spcAft>
              <a:buClrTx/>
              <a:buSzTx/>
              <a:buFont typeface="Arial" charset="0"/>
              <a:buChar char="•"/>
              <a:tabLst/>
              <a:defRPr/>
            </a:pPr>
            <a:r>
              <a:rPr lang="en-US" sz="3200" dirty="0" smtClean="0">
                <a:latin typeface="+mn-lt"/>
                <a:cs typeface="+mn-cs"/>
              </a:rPr>
              <a:t>3.2</a:t>
            </a:r>
            <a:r>
              <a:rPr lang="en-US" sz="3200" noProof="0" dirty="0" smtClean="0">
                <a:latin typeface="+mn-lt"/>
                <a:cs typeface="+mn-cs"/>
              </a:rPr>
              <a:t>” touchscreen with </a:t>
            </a:r>
            <a:r>
              <a:rPr lang="en-US" sz="3200" dirty="0" smtClean="0">
                <a:latin typeface="+mn-lt"/>
                <a:cs typeface="+mn-cs"/>
              </a:rPr>
              <a:t>320</a:t>
            </a:r>
            <a:r>
              <a:rPr lang="en-US" sz="3200" noProof="0" dirty="0" smtClean="0">
                <a:latin typeface="+mn-lt"/>
                <a:cs typeface="+mn-cs"/>
              </a:rPr>
              <a:t> x </a:t>
            </a:r>
            <a:r>
              <a:rPr lang="en-US" sz="3200" dirty="0" smtClean="0">
                <a:latin typeface="+mn-lt"/>
                <a:cs typeface="+mn-cs"/>
              </a:rPr>
              <a:t>240</a:t>
            </a:r>
            <a:r>
              <a:rPr lang="en-US" sz="3200" noProof="0" dirty="0" smtClean="0">
                <a:latin typeface="+mn-lt"/>
                <a:cs typeface="+mn-cs"/>
              </a:rPr>
              <a:t> resolution</a:t>
            </a:r>
          </a:p>
          <a:p>
            <a:pPr marL="341313" marR="0" lvl="0" indent="-341313" algn="l" defTabSz="912813" rtl="0" eaLnBrk="1" fontAlgn="base" latinLnBrk="0" hangingPunct="1">
              <a:lnSpc>
                <a:spcPct val="100000"/>
              </a:lnSpc>
              <a:spcBef>
                <a:spcPct val="20000"/>
              </a:spcBef>
              <a:spcAft>
                <a:spcPct val="0"/>
              </a:spcAft>
              <a:buClrTx/>
              <a:buSzTx/>
              <a:buFont typeface="Arial" charset="0"/>
              <a:buChar char="•"/>
              <a:tabLst/>
              <a:defRPr/>
            </a:pPr>
            <a:r>
              <a:rPr kumimoji="0" lang="en-US" sz="3200" b="0" i="0" u="none" strike="noStrike" kern="1200" cap="none" spc="0" normalizeH="0" baseline="0" dirty="0" smtClean="0">
                <a:ln>
                  <a:noFill/>
                </a:ln>
                <a:solidFill>
                  <a:schemeClr val="tx1"/>
                </a:solidFill>
                <a:effectLst/>
                <a:uLnTx/>
                <a:uFillTx/>
                <a:latin typeface="+mn-lt"/>
                <a:ea typeface="+mn-ea"/>
                <a:cs typeface="+mn-cs"/>
              </a:rPr>
              <a:t>Current</a:t>
            </a:r>
            <a:r>
              <a:rPr kumimoji="0" lang="en-US" sz="3200" b="0" i="0" u="none" strike="noStrike" kern="1200" cap="none" spc="0" normalizeH="0" dirty="0" smtClean="0">
                <a:ln>
                  <a:noFill/>
                </a:ln>
                <a:solidFill>
                  <a:schemeClr val="tx1"/>
                </a:solidFill>
                <a:effectLst/>
                <a:uLnTx/>
                <a:uFillTx/>
                <a:latin typeface="+mn-lt"/>
                <a:ea typeface="+mn-ea"/>
                <a:cs typeface="+mn-cs"/>
              </a:rPr>
              <a:t> </a:t>
            </a:r>
            <a:r>
              <a:rPr lang="en-US" sz="3200" dirty="0" smtClean="0">
                <a:latin typeface="+mn-lt"/>
                <a:cs typeface="+mn-cs"/>
              </a:rPr>
              <a:t>Sensors for Battery/Motor</a:t>
            </a:r>
          </a:p>
          <a:p>
            <a:pPr marL="796926" lvl="1" indent="-341313">
              <a:spcBef>
                <a:spcPct val="20000"/>
              </a:spcBef>
              <a:buFont typeface="Arial" charset="0"/>
              <a:buChar char="•"/>
              <a:defRPr/>
            </a:pPr>
            <a:r>
              <a:rPr lang="en-US" sz="3200" dirty="0" smtClean="0">
                <a:latin typeface="+mn-lt"/>
                <a:cs typeface="+mn-cs"/>
              </a:rPr>
              <a:t>40mV/A</a:t>
            </a:r>
          </a:p>
          <a:p>
            <a:pPr marL="341313" indent="-341313">
              <a:spcBef>
                <a:spcPct val="20000"/>
              </a:spcBef>
              <a:buFont typeface="Arial" charset="0"/>
              <a:buChar char="•"/>
              <a:defRPr/>
            </a:pPr>
            <a:r>
              <a:rPr lang="en-US" sz="3200" dirty="0" smtClean="0">
                <a:latin typeface="+mn-lt"/>
                <a:cs typeface="+mn-cs"/>
              </a:rPr>
              <a:t>Current</a:t>
            </a:r>
            <a:r>
              <a:rPr kumimoji="0" lang="en-US" sz="3200" b="0" i="0" u="none" strike="noStrike" kern="1200" cap="none" spc="0" normalizeH="0" dirty="0" smtClean="0">
                <a:ln>
                  <a:noFill/>
                </a:ln>
                <a:solidFill>
                  <a:schemeClr val="tx1"/>
                </a:solidFill>
                <a:effectLst/>
                <a:uLnTx/>
                <a:uFillTx/>
                <a:latin typeface="+mn-lt"/>
                <a:ea typeface="+mn-ea"/>
                <a:cs typeface="+mn-cs"/>
              </a:rPr>
              <a:t> </a:t>
            </a:r>
            <a:r>
              <a:rPr lang="en-US" sz="3200" dirty="0" smtClean="0">
                <a:latin typeface="+mn-lt"/>
                <a:cs typeface="+mn-cs"/>
              </a:rPr>
              <a:t>S</a:t>
            </a:r>
            <a:r>
              <a:rPr kumimoji="0" lang="en-US" sz="3200" b="0" i="0" u="none" strike="noStrike" kern="1200" cap="none" spc="0" normalizeH="0" dirty="0" smtClean="0">
                <a:ln>
                  <a:noFill/>
                </a:ln>
                <a:solidFill>
                  <a:schemeClr val="tx1"/>
                </a:solidFill>
                <a:effectLst/>
                <a:uLnTx/>
                <a:uFillTx/>
                <a:latin typeface="+mn-lt"/>
                <a:ea typeface="+mn-ea"/>
                <a:cs typeface="+mn-cs"/>
              </a:rPr>
              <a:t>ensors for Solar Panel</a:t>
            </a:r>
          </a:p>
          <a:p>
            <a:pPr marL="796926" lvl="1" indent="-341313">
              <a:spcBef>
                <a:spcPct val="20000"/>
              </a:spcBef>
              <a:buFont typeface="Arial" charset="0"/>
              <a:buChar char="•"/>
              <a:defRPr/>
            </a:pPr>
            <a:r>
              <a:rPr lang="en-US" sz="3200" dirty="0" smtClean="0">
                <a:latin typeface="+mn-lt"/>
                <a:cs typeface="+mn-cs"/>
              </a:rPr>
              <a:t>100mV/A </a:t>
            </a:r>
            <a:endParaRPr kumimoji="0" lang="en-US" sz="3200" b="0" i="0" u="none" strike="noStrike" kern="1200" cap="none" spc="0" normalizeH="0" dirty="0" smtClean="0">
              <a:ln>
                <a:noFill/>
              </a:ln>
              <a:solidFill>
                <a:schemeClr val="tx1"/>
              </a:solidFill>
              <a:effectLst/>
              <a:uLnTx/>
              <a:uFillTx/>
              <a:latin typeface="+mn-lt"/>
              <a:ea typeface="+mn-ea"/>
              <a:cs typeface="+mn-cs"/>
            </a:endParaRPr>
          </a:p>
          <a:p>
            <a:pPr marL="341313" marR="0" lvl="0" indent="-341313" algn="l" defTabSz="912813" rtl="0" eaLnBrk="1" fontAlgn="base" latinLnBrk="0" hangingPunct="1">
              <a:lnSpc>
                <a:spcPct val="100000"/>
              </a:lnSpc>
              <a:spcBef>
                <a:spcPct val="20000"/>
              </a:spcBef>
              <a:spcAft>
                <a:spcPct val="0"/>
              </a:spcAft>
              <a:buClrTx/>
              <a:buSzTx/>
              <a:buFont typeface="Arial" charset="0"/>
              <a:buChar char="•"/>
              <a:tabLst/>
              <a:defRPr/>
            </a:pPr>
            <a:r>
              <a:rPr lang="en-US" sz="3200" dirty="0" smtClean="0">
                <a:latin typeface="+mn-lt"/>
                <a:cs typeface="+mn-cs"/>
              </a:rPr>
              <a:t>120VAC/12VDC Converter </a:t>
            </a:r>
          </a:p>
          <a:p>
            <a:pPr marL="341313" marR="0" lvl="0" indent="-341313" algn="l" defTabSz="912813" rtl="0" eaLnBrk="1" fontAlgn="base" latinLnBrk="0" hangingPunct="1">
              <a:lnSpc>
                <a:spcPct val="100000"/>
              </a:lnSpc>
              <a:spcBef>
                <a:spcPct val="20000"/>
              </a:spcBef>
              <a:spcAft>
                <a:spcPct val="0"/>
              </a:spcAft>
              <a:buClrTx/>
              <a:buSzTx/>
              <a:buFont typeface="Arial" charset="0"/>
              <a:buChar char="•"/>
              <a:tabLst/>
              <a:defRPr/>
            </a:pPr>
            <a:r>
              <a:rPr lang="en-US" sz="3200" dirty="0" smtClean="0">
                <a:latin typeface="+mn-lt"/>
                <a:cs typeface="+mn-cs"/>
              </a:rPr>
              <a:t>16VDC Solar panel capable of charging one 12VDC battery </a:t>
            </a:r>
            <a:endParaRPr kumimoji="0" lang="en-US" sz="3200" b="0" i="0" u="none" strike="noStrike" kern="1200" cap="none" spc="0" normalizeH="0" dirty="0" smtClean="0">
              <a:ln>
                <a:noFill/>
              </a:ln>
              <a:solidFill>
                <a:schemeClr val="tx1"/>
              </a:solidFill>
              <a:effectLst/>
              <a:uLnTx/>
              <a:uFillTx/>
              <a:latin typeface="+mn-lt"/>
              <a:ea typeface="+mn-ea"/>
              <a:cs typeface="+mn-cs"/>
            </a:endParaRPr>
          </a:p>
          <a:p>
            <a:pPr marL="341313" marR="0" lvl="0" indent="-341313" algn="l" defTabSz="912813" rtl="0" eaLnBrk="1" fontAlgn="base" latinLnBrk="0" hangingPunct="1">
              <a:lnSpc>
                <a:spcPct val="100000"/>
              </a:lnSpc>
              <a:spcBef>
                <a:spcPct val="20000"/>
              </a:spcBef>
              <a:spcAft>
                <a:spcPct val="0"/>
              </a:spcAft>
              <a:buClrTx/>
              <a:buSzTx/>
              <a:buFont typeface="Arial" charset="0"/>
              <a:buChar char="•"/>
              <a:tabLst/>
              <a:defRPr/>
            </a:pP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a:p>
            <a:pPr marL="741363" marR="0" lvl="1" indent="-284163" algn="l" defTabSz="912813" rtl="0" eaLnBrk="1" fontAlgn="base" latinLnBrk="0" hangingPunct="1">
              <a:lnSpc>
                <a:spcPct val="100000"/>
              </a:lnSpc>
              <a:spcBef>
                <a:spcPct val="20000"/>
              </a:spcBef>
              <a:spcAft>
                <a:spcPct val="0"/>
              </a:spcAft>
              <a:buClrTx/>
              <a:buSzTx/>
              <a:buFont typeface="Arial" charset="0"/>
              <a:buChar char="–"/>
              <a:tabLst/>
              <a:defRPr/>
            </a:pPr>
            <a:endParaRPr kumimoji="0" lang="en-US" sz="28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7772400" cy="4525963"/>
          </a:xfrm>
        </p:spPr>
        <p:txBody>
          <a:bodyPr numCol="1" rtlCol="0">
            <a:normAutofit/>
          </a:bodyPr>
          <a:lstStyle/>
          <a:p>
            <a:pPr marL="342900" indent="-342900" defTabSz="914400" fontAlgn="auto">
              <a:spcAft>
                <a:spcPts val="0"/>
              </a:spcAft>
              <a:buFont typeface="Arial" pitchFamily="34" charset="0"/>
              <a:buChar char="•"/>
              <a:defRPr/>
            </a:pPr>
            <a:r>
              <a:rPr lang="en-US" dirty="0" smtClean="0"/>
              <a:t>Two rear wheel motors </a:t>
            </a:r>
          </a:p>
          <a:p>
            <a:pPr marL="342900" indent="-342900" defTabSz="914400" fontAlgn="auto">
              <a:spcAft>
                <a:spcPts val="0"/>
              </a:spcAft>
              <a:buFont typeface="Arial" pitchFamily="34" charset="0"/>
              <a:buChar char="•"/>
              <a:defRPr/>
            </a:pPr>
            <a:r>
              <a:rPr lang="en-US" dirty="0" smtClean="0"/>
              <a:t>Operating Speeds </a:t>
            </a:r>
          </a:p>
          <a:p>
            <a:pPr marL="742950" lvl="1" indent="-342900" defTabSz="914400" fontAlgn="auto">
              <a:spcAft>
                <a:spcPts val="0"/>
              </a:spcAft>
              <a:buFont typeface="Arial" pitchFamily="34" charset="0"/>
              <a:buChar char="•"/>
              <a:defRPr/>
            </a:pPr>
            <a:r>
              <a:rPr lang="en-US" dirty="0" smtClean="0"/>
              <a:t>0-2.5 mph</a:t>
            </a:r>
          </a:p>
          <a:p>
            <a:pPr marL="742950" lvl="1" indent="-342900" defTabSz="914400" fontAlgn="auto">
              <a:spcAft>
                <a:spcPts val="0"/>
              </a:spcAft>
              <a:buFont typeface="Arial" pitchFamily="34" charset="0"/>
              <a:buChar char="•"/>
              <a:defRPr/>
            </a:pPr>
            <a:r>
              <a:rPr lang="en-US" dirty="0" smtClean="0"/>
              <a:t>0-5 mph</a:t>
            </a:r>
          </a:p>
          <a:p>
            <a:pPr marL="342900" indent="-342900" defTabSz="914400" fontAlgn="auto">
              <a:spcAft>
                <a:spcPts val="0"/>
              </a:spcAft>
              <a:buFont typeface="Arial" pitchFamily="34" charset="0"/>
              <a:buChar char="•"/>
              <a:defRPr/>
            </a:pPr>
            <a:r>
              <a:rPr lang="en-US" dirty="0" smtClean="0"/>
              <a:t>Plastic chassis</a:t>
            </a:r>
          </a:p>
          <a:p>
            <a:pPr marL="342900" indent="-342900" defTabSz="914400" fontAlgn="auto">
              <a:spcAft>
                <a:spcPts val="0"/>
              </a:spcAft>
              <a:buFont typeface="Arial" pitchFamily="34" charset="0"/>
              <a:buChar char="•"/>
              <a:defRPr/>
            </a:pPr>
            <a:r>
              <a:rPr lang="en-US" dirty="0" smtClean="0"/>
              <a:t>User Max Weight</a:t>
            </a:r>
          </a:p>
          <a:p>
            <a:pPr marL="742950" lvl="1" indent="-342900" defTabSz="914400" fontAlgn="auto">
              <a:spcAft>
                <a:spcPts val="0"/>
              </a:spcAft>
              <a:buFont typeface="Arial" pitchFamily="34" charset="0"/>
              <a:buChar char="•"/>
              <a:defRPr/>
            </a:pPr>
            <a:r>
              <a:rPr lang="en-US" dirty="0" smtClean="0"/>
              <a:t>140lbs</a:t>
            </a:r>
          </a:p>
        </p:txBody>
      </p:sp>
      <p:sp>
        <p:nvSpPr>
          <p:cNvPr id="18434" name="Rectangle 9"/>
          <p:cNvSpPr>
            <a:spLocks noChangeArrowheads="1"/>
          </p:cNvSpPr>
          <p:nvPr/>
        </p:nvSpPr>
        <p:spPr bwMode="auto">
          <a:xfrm>
            <a:off x="457200" y="228600"/>
            <a:ext cx="8277225" cy="554038"/>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3000" dirty="0">
                <a:latin typeface="Cambria" pitchFamily="18" charset="0"/>
              </a:rPr>
              <a:t>Mechanical System </a:t>
            </a:r>
            <a:endParaRPr lang="en-US" sz="3000" dirty="0"/>
          </a:p>
        </p:txBody>
      </p:sp>
      <p:sp>
        <p:nvSpPr>
          <p:cNvPr id="18435" name="Rectangle 9"/>
          <p:cNvSpPr>
            <a:spLocks noChangeArrowheads="1"/>
          </p:cNvSpPr>
          <p:nvPr/>
        </p:nvSpPr>
        <p:spPr bwMode="auto">
          <a:xfrm>
            <a:off x="457200" y="914400"/>
            <a:ext cx="8277225" cy="492125"/>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2600" dirty="0" smtClean="0">
                <a:latin typeface="Cambria" pitchFamily="18" charset="0"/>
              </a:rPr>
              <a:t>F150 Power Wheels</a:t>
            </a:r>
            <a:endParaRPr lang="en-US" sz="2600" dirty="0"/>
          </a:p>
        </p:txBody>
      </p:sp>
      <p:pic>
        <p:nvPicPr>
          <p:cNvPr id="7" name="Picture 6" descr="power-wheels-ford-f150.jpg"/>
          <p:cNvPicPr>
            <a:picLocks noChangeAspect="1"/>
          </p:cNvPicPr>
          <p:nvPr/>
        </p:nvPicPr>
        <p:blipFill>
          <a:blip r:embed="rId2" cstate="print"/>
          <a:stretch>
            <a:fillRect/>
          </a:stretch>
        </p:blipFill>
        <p:spPr>
          <a:xfrm>
            <a:off x="4114800" y="2743200"/>
            <a:ext cx="3924300" cy="3924300"/>
          </a:xfrm>
          <a:prstGeom prst="rect">
            <a:avLst/>
          </a:prstGeo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title"/>
          </p:nvPr>
        </p:nvSpPr>
        <p:spPr/>
        <p:txBody>
          <a:bodyPr/>
          <a:lstStyle/>
          <a:p>
            <a:endParaRPr lang="en-US" smtClean="0"/>
          </a:p>
        </p:txBody>
      </p:sp>
      <p:sp>
        <p:nvSpPr>
          <p:cNvPr id="20482" name="Rectangle 9"/>
          <p:cNvSpPr>
            <a:spLocks noChangeArrowheads="1"/>
          </p:cNvSpPr>
          <p:nvPr/>
        </p:nvSpPr>
        <p:spPr bwMode="auto">
          <a:xfrm>
            <a:off x="457200" y="228600"/>
            <a:ext cx="8277225" cy="554038"/>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3000">
                <a:latin typeface="Cambria" pitchFamily="18" charset="0"/>
              </a:rPr>
              <a:t>Electrical System</a:t>
            </a:r>
            <a:endParaRPr lang="en-US" sz="3000"/>
          </a:p>
        </p:txBody>
      </p:sp>
      <p:sp>
        <p:nvSpPr>
          <p:cNvPr id="20483" name="Rectangle 9"/>
          <p:cNvSpPr>
            <a:spLocks noChangeArrowheads="1"/>
          </p:cNvSpPr>
          <p:nvPr/>
        </p:nvSpPr>
        <p:spPr bwMode="auto">
          <a:xfrm>
            <a:off x="457200" y="914400"/>
            <a:ext cx="8277225" cy="492125"/>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2600">
                <a:latin typeface="Cambria" pitchFamily="18" charset="0"/>
              </a:rPr>
              <a:t>Power Supplies</a:t>
            </a:r>
            <a:endParaRPr lang="en-US" sz="2600"/>
          </a:p>
        </p:txBody>
      </p:sp>
      <p:sp>
        <p:nvSpPr>
          <p:cNvPr id="20484" name="Content Placeholder 2"/>
          <p:cNvSpPr txBox="1">
            <a:spLocks/>
          </p:cNvSpPr>
          <p:nvPr/>
        </p:nvSpPr>
        <p:spPr bwMode="auto">
          <a:xfrm>
            <a:off x="457200" y="1676400"/>
            <a:ext cx="8229600" cy="4525963"/>
          </a:xfrm>
          <a:prstGeom prst="rect">
            <a:avLst/>
          </a:prstGeom>
          <a:noFill/>
          <a:ln w="9525">
            <a:noFill/>
            <a:miter lim="800000"/>
            <a:headEnd/>
            <a:tailEnd/>
          </a:ln>
        </p:spPr>
        <p:txBody>
          <a:bodyPr/>
          <a:lstStyle/>
          <a:p>
            <a:pPr marL="341313" indent="-341313">
              <a:spcBef>
                <a:spcPct val="20000"/>
              </a:spcBef>
              <a:buFont typeface="Arial" charset="0"/>
              <a:buChar char="•"/>
            </a:pPr>
            <a:r>
              <a:rPr lang="en-US" sz="3200" dirty="0" smtClean="0">
                <a:latin typeface="Calibri" pitchFamily="34" charset="0"/>
              </a:rPr>
              <a:t>12VDC Battery</a:t>
            </a:r>
          </a:p>
          <a:p>
            <a:pPr marL="796926" lvl="1" indent="-341313">
              <a:spcBef>
                <a:spcPct val="20000"/>
              </a:spcBef>
              <a:buFont typeface="Arial" charset="0"/>
              <a:buChar char="•"/>
            </a:pPr>
            <a:r>
              <a:rPr lang="en-US" sz="2800" dirty="0" smtClean="0">
                <a:latin typeface="Calibri" pitchFamily="34" charset="0"/>
              </a:rPr>
              <a:t>Supplies </a:t>
            </a:r>
            <a:r>
              <a:rPr lang="en-US" sz="2800" dirty="0">
                <a:latin typeface="Calibri" pitchFamily="34" charset="0"/>
              </a:rPr>
              <a:t>power to all other electronics</a:t>
            </a:r>
          </a:p>
          <a:p>
            <a:pPr marL="341313" indent="-341313">
              <a:spcBef>
                <a:spcPct val="20000"/>
              </a:spcBef>
              <a:buFont typeface="Arial" charset="0"/>
              <a:buChar char="•"/>
            </a:pPr>
            <a:r>
              <a:rPr lang="en-US" sz="3200" dirty="0">
                <a:latin typeface="Calibri" pitchFamily="34" charset="0"/>
              </a:rPr>
              <a:t>Solar </a:t>
            </a:r>
            <a:r>
              <a:rPr lang="en-US" sz="3200" dirty="0" smtClean="0">
                <a:latin typeface="Calibri" pitchFamily="34" charset="0"/>
              </a:rPr>
              <a:t>Panel</a:t>
            </a:r>
          </a:p>
          <a:p>
            <a:pPr marL="796926" lvl="1" indent="-341313">
              <a:spcBef>
                <a:spcPct val="20000"/>
              </a:spcBef>
              <a:buFont typeface="Arial" charset="0"/>
              <a:buChar char="•"/>
            </a:pPr>
            <a:r>
              <a:rPr lang="en-US" sz="2800" dirty="0" smtClean="0">
                <a:latin typeface="Calibri" pitchFamily="34" charset="0"/>
              </a:rPr>
              <a:t>Charges the 12VDC battery </a:t>
            </a:r>
            <a:endParaRPr lang="en-US" sz="2800" dirty="0">
              <a:latin typeface="Calibri" pitchFamily="34" charset="0"/>
            </a:endParaRPr>
          </a:p>
          <a:p>
            <a:pPr marL="341313" indent="-341313">
              <a:spcBef>
                <a:spcPct val="20000"/>
              </a:spcBef>
              <a:buFont typeface="Arial" charset="0"/>
              <a:buChar char="•"/>
            </a:pPr>
            <a:r>
              <a:rPr lang="en-US" sz="3200" dirty="0">
                <a:latin typeface="Calibri" pitchFamily="34" charset="0"/>
              </a:rPr>
              <a:t>Battery Management System (</a:t>
            </a:r>
            <a:r>
              <a:rPr lang="en-US" sz="3200" dirty="0" smtClean="0">
                <a:latin typeface="Calibri" pitchFamily="34" charset="0"/>
              </a:rPr>
              <a:t>BMS)</a:t>
            </a:r>
          </a:p>
          <a:p>
            <a:pPr marL="796926" lvl="1" indent="-341313">
              <a:spcBef>
                <a:spcPct val="20000"/>
              </a:spcBef>
              <a:buFont typeface="Arial" charset="0"/>
              <a:buChar char="•"/>
            </a:pPr>
            <a:r>
              <a:rPr lang="en-US" sz="2800" dirty="0" smtClean="0">
                <a:latin typeface="Calibri" pitchFamily="34" charset="0"/>
              </a:rPr>
              <a:t>Senses various </a:t>
            </a:r>
            <a:r>
              <a:rPr lang="en-US" sz="2800" dirty="0">
                <a:latin typeface="Calibri" pitchFamily="34" charset="0"/>
              </a:rPr>
              <a:t>parameters of the Battery </a:t>
            </a:r>
            <a:r>
              <a:rPr lang="en-US" sz="2800" dirty="0" smtClean="0">
                <a:latin typeface="Calibri" pitchFamily="34" charset="0"/>
              </a:rPr>
              <a:t>Pack</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9"/>
          <p:cNvSpPr>
            <a:spLocks noGrp="1"/>
          </p:cNvSpPr>
          <p:nvPr>
            <p:ph type="title"/>
          </p:nvPr>
        </p:nvSpPr>
        <p:spPr/>
        <p:txBody>
          <a:bodyPr/>
          <a:lstStyle/>
          <a:p>
            <a:endParaRPr lang="en-US" smtClean="0"/>
          </a:p>
        </p:txBody>
      </p:sp>
      <p:sp>
        <p:nvSpPr>
          <p:cNvPr id="11" name="Content Placeholder 10"/>
          <p:cNvSpPr>
            <a:spLocks noGrp="1"/>
          </p:cNvSpPr>
          <p:nvPr>
            <p:ph sz="half" idx="2"/>
          </p:nvPr>
        </p:nvSpPr>
        <p:spPr/>
        <p:txBody>
          <a:bodyPr rtlCol="0">
            <a:normAutofit/>
          </a:bodyPr>
          <a:lstStyle/>
          <a:p>
            <a:pPr marL="342900" indent="-342900" defTabSz="914400" fontAlgn="auto">
              <a:spcAft>
                <a:spcPts val="0"/>
              </a:spcAft>
              <a:buFont typeface="Arial" pitchFamily="34" charset="0"/>
              <a:buChar char="•"/>
              <a:defRPr/>
            </a:pPr>
            <a:r>
              <a:rPr lang="en-US" dirty="0" smtClean="0"/>
              <a:t>Sealed Lead Acid</a:t>
            </a:r>
          </a:p>
          <a:p>
            <a:pPr marL="342900" indent="-342900" defTabSz="914400" fontAlgn="auto">
              <a:spcAft>
                <a:spcPts val="0"/>
              </a:spcAft>
              <a:buFont typeface="Arial" pitchFamily="34" charset="0"/>
              <a:buChar char="•"/>
              <a:defRPr/>
            </a:pPr>
            <a:r>
              <a:rPr lang="en-US" dirty="0" smtClean="0"/>
              <a:t>Voltage:  12VDC</a:t>
            </a:r>
          </a:p>
          <a:p>
            <a:pPr marL="342900" indent="-342900" defTabSz="914400" fontAlgn="auto">
              <a:spcAft>
                <a:spcPts val="0"/>
              </a:spcAft>
              <a:buFont typeface="Arial" pitchFamily="34" charset="0"/>
              <a:buChar char="•"/>
              <a:defRPr/>
            </a:pPr>
            <a:r>
              <a:rPr lang="en-US" dirty="0" smtClean="0"/>
              <a:t>Capacity: 9.5Ah</a:t>
            </a:r>
          </a:p>
          <a:p>
            <a:pPr marL="342900" indent="-342900" defTabSz="914400" fontAlgn="auto">
              <a:spcAft>
                <a:spcPts val="0"/>
              </a:spcAft>
              <a:buFont typeface="Arial" pitchFamily="34" charset="0"/>
              <a:buChar char="•"/>
              <a:defRPr/>
            </a:pPr>
            <a:r>
              <a:rPr lang="en-US" dirty="0" smtClean="0"/>
              <a:t>Weight: 10lbs  </a:t>
            </a:r>
          </a:p>
          <a:p>
            <a:pPr marL="342900" indent="-342900" defTabSz="914400" fontAlgn="auto">
              <a:spcAft>
                <a:spcPts val="0"/>
              </a:spcAft>
              <a:buNone/>
              <a:defRPr/>
            </a:pPr>
            <a:endParaRPr lang="en-US" dirty="0" smtClean="0"/>
          </a:p>
        </p:txBody>
      </p:sp>
      <p:sp>
        <p:nvSpPr>
          <p:cNvPr id="25603" name="Rectangle 9"/>
          <p:cNvSpPr>
            <a:spLocks noChangeArrowheads="1"/>
          </p:cNvSpPr>
          <p:nvPr/>
        </p:nvSpPr>
        <p:spPr bwMode="auto">
          <a:xfrm>
            <a:off x="457200" y="228600"/>
            <a:ext cx="8277225" cy="554038"/>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3000">
                <a:latin typeface="Cambria" pitchFamily="18" charset="0"/>
              </a:rPr>
              <a:t>Electrical System</a:t>
            </a:r>
            <a:endParaRPr lang="en-US" sz="3000"/>
          </a:p>
        </p:txBody>
      </p:sp>
      <p:sp>
        <p:nvSpPr>
          <p:cNvPr id="25604" name="Rectangle 9"/>
          <p:cNvSpPr>
            <a:spLocks noChangeArrowheads="1"/>
          </p:cNvSpPr>
          <p:nvPr/>
        </p:nvSpPr>
        <p:spPr bwMode="auto">
          <a:xfrm>
            <a:off x="457200" y="914400"/>
            <a:ext cx="8277225" cy="492125"/>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2600">
                <a:latin typeface="Cambria" pitchFamily="18" charset="0"/>
              </a:rPr>
              <a:t>Battery Specifications</a:t>
            </a:r>
            <a:endParaRPr lang="en-US" sz="2600"/>
          </a:p>
        </p:txBody>
      </p:sp>
      <p:pic>
        <p:nvPicPr>
          <p:cNvPr id="8" name="Content Placeholder 7" descr="battery with dim..jpg"/>
          <p:cNvPicPr>
            <a:picLocks noGrp="1" noChangeAspect="1"/>
          </p:cNvPicPr>
          <p:nvPr>
            <p:ph sz="half" idx="1"/>
          </p:nvPr>
        </p:nvPicPr>
        <p:blipFill>
          <a:blip r:embed="rId3"/>
          <a:stretch>
            <a:fillRect/>
          </a:stretch>
        </p:blipFill>
        <p:spPr>
          <a:xfrm>
            <a:off x="221733" y="1600200"/>
            <a:ext cx="4426467" cy="4724399"/>
          </a:xfr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4"/>
          <p:cNvSpPr>
            <a:spLocks noGrp="1"/>
          </p:cNvSpPr>
          <p:nvPr>
            <p:ph type="title"/>
          </p:nvPr>
        </p:nvSpPr>
        <p:spPr/>
        <p:txBody>
          <a:bodyPr/>
          <a:lstStyle/>
          <a:p>
            <a:endParaRPr lang="en-US" smtClean="0"/>
          </a:p>
        </p:txBody>
      </p:sp>
      <p:sp>
        <p:nvSpPr>
          <p:cNvPr id="28674" name="Rectangle 9"/>
          <p:cNvSpPr>
            <a:spLocks noChangeArrowheads="1"/>
          </p:cNvSpPr>
          <p:nvPr/>
        </p:nvSpPr>
        <p:spPr bwMode="auto">
          <a:xfrm>
            <a:off x="457200" y="228600"/>
            <a:ext cx="8277225" cy="554038"/>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3000">
                <a:latin typeface="Cambria" pitchFamily="18" charset="0"/>
              </a:rPr>
              <a:t>Electrical System</a:t>
            </a:r>
            <a:endParaRPr lang="en-US" sz="3000"/>
          </a:p>
        </p:txBody>
      </p:sp>
      <p:sp>
        <p:nvSpPr>
          <p:cNvPr id="28675" name="Rectangle 9"/>
          <p:cNvSpPr>
            <a:spLocks noChangeArrowheads="1"/>
          </p:cNvSpPr>
          <p:nvPr/>
        </p:nvSpPr>
        <p:spPr bwMode="auto">
          <a:xfrm>
            <a:off x="457200" y="914400"/>
            <a:ext cx="8277225" cy="492125"/>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2600">
                <a:latin typeface="Cambria" pitchFamily="18" charset="0"/>
              </a:rPr>
              <a:t>Solar Power</a:t>
            </a:r>
            <a:endParaRPr lang="en-US" sz="2600"/>
          </a:p>
        </p:txBody>
      </p:sp>
      <p:graphicFrame>
        <p:nvGraphicFramePr>
          <p:cNvPr id="9" name="Content Placeholder 8"/>
          <p:cNvGraphicFramePr>
            <a:graphicFrameLocks noGrp="1"/>
          </p:cNvGraphicFramePr>
          <p:nvPr>
            <p:ph idx="1"/>
          </p:nvPr>
        </p:nvGraphicFramePr>
        <p:xfrm>
          <a:off x="228600" y="1600200"/>
          <a:ext cx="8001000" cy="4495799"/>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4"/>
          <p:cNvSpPr>
            <a:spLocks noGrp="1"/>
          </p:cNvSpPr>
          <p:nvPr>
            <p:ph type="title"/>
          </p:nvPr>
        </p:nvSpPr>
        <p:spPr/>
        <p:txBody>
          <a:bodyPr/>
          <a:lstStyle/>
          <a:p>
            <a:endParaRPr lang="en-US" smtClean="0"/>
          </a:p>
        </p:txBody>
      </p:sp>
      <p:sp>
        <p:nvSpPr>
          <p:cNvPr id="29698" name="Content Placeholder 5"/>
          <p:cNvSpPr>
            <a:spLocks noGrp="1"/>
          </p:cNvSpPr>
          <p:nvPr>
            <p:ph idx="1"/>
          </p:nvPr>
        </p:nvSpPr>
        <p:spPr/>
        <p:txBody>
          <a:bodyPr/>
          <a:lstStyle/>
          <a:p>
            <a:r>
              <a:rPr lang="en-US" smtClean="0"/>
              <a:t>Discharge Rate</a:t>
            </a:r>
          </a:p>
          <a:p>
            <a:r>
              <a:rPr lang="en-US" smtClean="0"/>
              <a:t>State of Charge</a:t>
            </a:r>
          </a:p>
          <a:p>
            <a:r>
              <a:rPr lang="en-US" smtClean="0"/>
              <a:t>State of Discharge</a:t>
            </a:r>
          </a:p>
          <a:p>
            <a:r>
              <a:rPr lang="en-US" smtClean="0"/>
              <a:t>Depth of Discharge</a:t>
            </a:r>
          </a:p>
          <a:p>
            <a:r>
              <a:rPr lang="en-US" smtClean="0"/>
              <a:t>Temperature</a:t>
            </a:r>
          </a:p>
          <a:p>
            <a:endParaRPr lang="en-US" smtClean="0"/>
          </a:p>
        </p:txBody>
      </p:sp>
      <p:sp>
        <p:nvSpPr>
          <p:cNvPr id="29699" name="Rectangle 9"/>
          <p:cNvSpPr>
            <a:spLocks noChangeArrowheads="1"/>
          </p:cNvSpPr>
          <p:nvPr/>
        </p:nvSpPr>
        <p:spPr bwMode="auto">
          <a:xfrm>
            <a:off x="457200" y="228600"/>
            <a:ext cx="8277225" cy="554038"/>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3000">
                <a:latin typeface="Cambria" pitchFamily="18" charset="0"/>
              </a:rPr>
              <a:t>Electrical System</a:t>
            </a:r>
            <a:endParaRPr lang="en-US" sz="3000"/>
          </a:p>
        </p:txBody>
      </p:sp>
      <p:sp>
        <p:nvSpPr>
          <p:cNvPr id="29700" name="Rectangle 9"/>
          <p:cNvSpPr>
            <a:spLocks noChangeArrowheads="1"/>
          </p:cNvSpPr>
          <p:nvPr/>
        </p:nvSpPr>
        <p:spPr bwMode="auto">
          <a:xfrm>
            <a:off x="457200" y="914400"/>
            <a:ext cx="8277225" cy="492125"/>
          </a:xfrm>
          <a:prstGeom prst="rect">
            <a:avLst/>
          </a:prstGeom>
          <a:solidFill>
            <a:srgbClr val="4F81BD"/>
          </a:solidFill>
          <a:ln w="12700">
            <a:solidFill>
              <a:srgbClr val="FFFFFF"/>
            </a:solidFill>
            <a:miter lim="800000"/>
            <a:headEnd/>
            <a:tailEnd/>
          </a:ln>
        </p:spPr>
        <p:txBody>
          <a:bodyPr lIns="182880" rIns="182880" anchor="ctr">
            <a:spAutoFit/>
          </a:bodyPr>
          <a:lstStyle/>
          <a:p>
            <a:pPr algn="r"/>
            <a:r>
              <a:rPr lang="en-US" sz="2600">
                <a:latin typeface="Cambria" pitchFamily="18" charset="0"/>
              </a:rPr>
              <a:t>Battery Management System</a:t>
            </a:r>
            <a:endParaRPr lang="en-US" sz="260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1878</TotalTime>
  <Words>2416</Words>
  <Application>Microsoft Office PowerPoint</Application>
  <PresentationFormat>On-screen Show (4:3)</PresentationFormat>
  <Paragraphs>456</Paragraphs>
  <Slides>31</Slides>
  <Notes>18</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Celina</dc:creator>
  <cp:lastModifiedBy>Celina</cp:lastModifiedBy>
  <cp:revision>226</cp:revision>
  <dcterms:created xsi:type="dcterms:W3CDTF">2011-01-15T15:42:42Z</dcterms:created>
  <dcterms:modified xsi:type="dcterms:W3CDTF">2011-04-20T19:39:43Z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ocument Author">
    <vt:lpwstr>ACCT03\66461</vt:lpwstr>
  </property>
  <property fmtid="{D5CDD505-2E9C-101B-9397-08002B2CF9AE}" pid="3" name="Document Sensitivity">
    <vt:lpwstr>1</vt:lpwstr>
  </property>
  <property fmtid="{D5CDD505-2E9C-101B-9397-08002B2CF9AE}" pid="4" name="ThirdParty">
    <vt:lpwstr/>
  </property>
  <property fmtid="{D5CDD505-2E9C-101B-9397-08002B2CF9AE}" pid="5" name="OCI Restriction">
    <vt:bool>false</vt:bool>
  </property>
  <property fmtid="{D5CDD505-2E9C-101B-9397-08002B2CF9AE}" pid="6" name="OCI Additional Info">
    <vt:lpwstr/>
  </property>
  <property fmtid="{D5CDD505-2E9C-101B-9397-08002B2CF9AE}" pid="7" name="Allow Header Overwrite">
    <vt:lpwstr>0</vt:lpwstr>
  </property>
  <property fmtid="{D5CDD505-2E9C-101B-9397-08002B2CF9AE}" pid="8" name="Allow Footer Overwrite">
    <vt:lpwstr>0</vt:lpwstr>
  </property>
  <property fmtid="{D5CDD505-2E9C-101B-9397-08002B2CF9AE}" pid="9" name="Multiple Selected">
    <vt:lpwstr>-1</vt:lpwstr>
  </property>
  <property fmtid="{D5CDD505-2E9C-101B-9397-08002B2CF9AE}" pid="10" name="SIPHeaderWording">
    <vt:lpwstr/>
  </property>
  <property fmtid="{D5CDD505-2E9C-101B-9397-08002B2CF9AE}" pid="11" name="SIPLevel">
    <vt:lpwstr>0</vt:lpwstr>
  </property>
</Properties>
</file>